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317" r:id="rId5"/>
    <p:sldId id="261" r:id="rId6"/>
    <p:sldId id="262" r:id="rId7"/>
    <p:sldId id="318" r:id="rId8"/>
    <p:sldId id="319" r:id="rId9"/>
    <p:sldId id="320" r:id="rId10"/>
    <p:sldId id="321" r:id="rId11"/>
    <p:sldId id="323" r:id="rId12"/>
    <p:sldId id="322" r:id="rId13"/>
    <p:sldId id="324" r:id="rId14"/>
    <p:sldId id="325" r:id="rId15"/>
    <p:sldId id="326" r:id="rId16"/>
    <p:sldId id="327" r:id="rId17"/>
    <p:sldId id="328" r:id="rId18"/>
    <p:sldId id="329" r:id="rId19"/>
    <p:sldId id="330" r:id="rId20"/>
    <p:sldId id="331" r:id="rId21"/>
    <p:sldId id="333" r:id="rId22"/>
    <p:sldId id="334" r:id="rId23"/>
    <p:sldId id="332" r:id="rId24"/>
    <p:sldId id="337" r:id="rId25"/>
    <p:sldId id="336" r:id="rId26"/>
    <p:sldId id="275" r:id="rId27"/>
    <p:sldId id="277" r:id="rId28"/>
    <p:sldId id="288" r:id="rId29"/>
    <p:sldId id="30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8" d="100"/>
          <a:sy n="118" d="100"/>
        </p:scale>
        <p:origin x="-8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idx="10"/>
          </p:nvPr>
        </p:nvSpPr>
        <p:spPr>
          <a:xfrm>
            <a:off x="0" y="508000"/>
            <a:ext cx="9144000" cy="1939290"/>
          </a:xfrm>
          <a:prstGeom prst="rect">
            <a:avLst/>
          </a:prstGeom>
          <a:noFill/>
          <a:ln w="0" cmpd="sng">
            <a:noFill/>
            <a:prstDash val="solid"/>
          </a:ln>
        </p:spPr>
        <p:txBody>
          <a:bodyPr vert="horz" lIns="0" tIns="0" rIns="0" bIns="0" anchor="t">
            <a:normAutofit fontScale="90000"/>
          </a:bodyPr>
          <a:lstStyle/>
          <a:p>
            <a:pPr marL="914400" marR="0" indent="0" algn="l">
              <a:lnSpc>
                <a:spcPct val="95999"/>
              </a:lnSpc>
              <a:spcAft>
                <a:spcPts val="0"/>
              </a:spcAft>
            </a:pPr>
            <a:r>
              <a:rPr lang="en-US" sz="3600" spc="220">
                <a:solidFill>
                  <a:srgbClr val="003366"/>
                </a:solidFill>
                <a:latin typeface="Arial" panose="22635452340000000000" pitchFamily="2"/>
              </a:rPr>
              <a:t>Building Community Partnerships: </a:t>
            </a:r>
          </a:p>
          <a:p>
            <a:pPr marL="365760" marR="0" indent="0" algn="l">
              <a:lnSpc>
                <a:spcPct val="95999"/>
              </a:lnSpc>
              <a:spcBef>
                <a:spcPts val="0"/>
              </a:spcBef>
              <a:spcAft>
                <a:spcPts val="0"/>
              </a:spcAft>
            </a:pPr>
            <a:r>
              <a:rPr lang="en-US" sz="3600" spc="229">
                <a:solidFill>
                  <a:srgbClr val="003366"/>
                </a:solidFill>
                <a:latin typeface="Arial" panose="22635452340000000000" pitchFamily="2"/>
              </a:rPr>
              <a:t>The CTSA and Community Partnership </a:t>
            </a:r>
          </a:p>
          <a:p>
            <a:pPr marL="2377440" marR="0" indent="0" algn="l">
              <a:lnSpc>
                <a:spcPct val="82559"/>
              </a:lnSpc>
              <a:spcBef>
                <a:spcPts val="0"/>
              </a:spcBef>
              <a:spcAft>
                <a:spcPts val="3060"/>
              </a:spcAft>
            </a:pPr>
            <a:r>
              <a:rPr lang="en-US" sz="3600" spc="150">
                <a:solidFill>
                  <a:srgbClr val="003366"/>
                </a:solidFill>
                <a:latin typeface="Arial" panose="22635452340000000000" pitchFamily="2"/>
              </a:rPr>
              <a:t>for Ethical Research </a:t>
            </a:r>
          </a:p>
        </p:txBody>
      </p:sp>
      <p:sp>
        <p:nvSpPr>
          <p:cNvPr id="7" name="Text Placeholder 6"/>
          <p:cNvSpPr>
            <a:spLocks noGrp="1"/>
          </p:cNvSpPr>
          <p:nvPr>
            <p:ph type="body" idx="10"/>
          </p:nvPr>
        </p:nvSpPr>
        <p:spPr>
          <a:xfrm>
            <a:off x="0" y="4304665"/>
            <a:ext cx="9144000" cy="1753235"/>
          </a:xfrm>
          <a:prstGeom prst="rect">
            <a:avLst/>
          </a:prstGeom>
          <a:noFill/>
          <a:ln w="0" cmpd="sng">
            <a:noFill/>
            <a:prstDash val="solid"/>
          </a:ln>
        </p:spPr>
        <p:txBody>
          <a:bodyPr vert="horz" lIns="0" tIns="0" rIns="0" bIns="0" anchor="t">
            <a:normAutofit fontScale="90000"/>
          </a:bodyPr>
          <a:lstStyle/>
          <a:p>
            <a:pPr marL="3794760" marR="0" indent="0" algn="l">
              <a:lnSpc>
                <a:spcPct val="95999"/>
              </a:lnSpc>
              <a:spcAft>
                <a:spcPts val="0"/>
              </a:spcAft>
            </a:pPr>
            <a:r>
              <a:rPr lang="en-US" sz="2000" spc="50">
                <a:solidFill>
                  <a:srgbClr val="000000"/>
                </a:solidFill>
                <a:latin typeface="Arial" panose="22635452340000000000" pitchFamily="2"/>
              </a:rPr>
              <a:t>June 30, 2011 </a:t>
            </a:r>
          </a:p>
          <a:p>
            <a:pPr marL="3154680" marR="0" indent="0" algn="l">
              <a:lnSpc>
                <a:spcPct val="95999"/>
              </a:lnSpc>
              <a:spcBef>
                <a:spcPts val="3060"/>
              </a:spcBef>
              <a:spcAft>
                <a:spcPts val="0"/>
              </a:spcAft>
            </a:pPr>
            <a:r>
              <a:rPr lang="en-US" sz="2000" spc="130">
                <a:solidFill>
                  <a:srgbClr val="000000"/>
                </a:solidFill>
                <a:latin typeface="Arial" panose="22635452340000000000" pitchFamily="2"/>
              </a:rPr>
              <a:t>Maghboeba Mosavel, PhD </a:t>
            </a:r>
          </a:p>
          <a:p>
            <a:pPr marL="2880360" marR="0" indent="0" algn="l">
              <a:lnSpc>
                <a:spcPct val="95999"/>
              </a:lnSpc>
              <a:spcBef>
                <a:spcPts val="720"/>
              </a:spcBef>
              <a:spcAft>
                <a:spcPts val="0"/>
              </a:spcAft>
            </a:pPr>
            <a:r>
              <a:rPr lang="en-US" sz="2000" spc="120">
                <a:solidFill>
                  <a:srgbClr val="000000"/>
                </a:solidFill>
                <a:latin typeface="Arial" panose="22635452340000000000" pitchFamily="2"/>
              </a:rPr>
              <a:t>Cornelia Ramsey, PhD, MSPH </a:t>
            </a:r>
          </a:p>
          <a:p>
            <a:pPr marL="3429000" marR="0" indent="0" algn="l">
              <a:lnSpc>
                <a:spcPct val="95999"/>
              </a:lnSpc>
              <a:spcBef>
                <a:spcPts val="720"/>
              </a:spcBef>
              <a:spcAft>
                <a:spcPts val="0"/>
              </a:spcAft>
            </a:pPr>
            <a:r>
              <a:rPr lang="en-US" sz="2000" spc="110">
                <a:solidFill>
                  <a:srgbClr val="000000"/>
                </a:solidFill>
                <a:latin typeface="Arial" panose="22635452340000000000" pitchFamily="2"/>
              </a:rPr>
              <a:t>Betsy Ripley, MD, MS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Text Placeholder 9"/>
          <p:cNvSpPr>
            <a:spLocks noGrp="1"/>
          </p:cNvSpPr>
          <p:nvPr>
            <p:ph type="body" idx="10"/>
          </p:nvPr>
        </p:nvSpPr>
        <p:spPr>
          <a:xfrm>
            <a:off x="1938655" y="0"/>
            <a:ext cx="6210300" cy="5581650"/>
          </a:xfrm>
          <a:prstGeom prst="rect">
            <a:avLst/>
          </a:prstGeom>
          <a:noFill/>
          <a:ln w="0" cmpd="sng">
            <a:noFill/>
            <a:prstDash val="solid"/>
          </a:ln>
        </p:spPr>
        <p:txBody>
          <a:bodyPr vert="horz" lIns="0" tIns="1371600" rIns="0" bIns="0" anchor="t"/>
          <a:lstStyle/>
          <a:p>
            <a:pPr marL="0" marR="0" indent="0" algn="ctr">
              <a:lnSpc>
                <a:spcPct val="95999"/>
              </a:lnSpc>
              <a:spcAft>
                <a:spcPts val="0"/>
              </a:spcAft>
            </a:pPr>
            <a:r>
              <a:rPr lang="en-US" sz="4800" spc="-25">
                <a:solidFill>
                  <a:srgbClr val="003366"/>
                </a:solidFill>
                <a:latin typeface="Times New Roman" panose="22635452340000000000" pitchFamily="1"/>
              </a:rPr>
              <a:t>“The most important task </a:t>
            </a:r>
          </a:p>
          <a:p>
            <a:pPr marL="0" marR="0" indent="0" algn="ctr">
              <a:lnSpc>
                <a:spcPct val="80639"/>
              </a:lnSpc>
              <a:spcBef>
                <a:spcPts val="0"/>
              </a:spcBef>
              <a:spcAft>
                <a:spcPts val="0"/>
              </a:spcAft>
            </a:pPr>
            <a:r>
              <a:rPr lang="en-US" sz="4800" spc="0">
                <a:solidFill>
                  <a:srgbClr val="003366"/>
                </a:solidFill>
                <a:latin typeface="Times New Roman" panose="22635452340000000000" pitchFamily="1"/>
              </a:rPr>
              <a:t>we face </a:t>
            </a:r>
          </a:p>
          <a:p>
            <a:pPr marL="0" marR="0" indent="0" algn="ctr">
              <a:lnSpc>
                <a:spcPct val="95999"/>
              </a:lnSpc>
              <a:spcBef>
                <a:spcPts val="1440"/>
              </a:spcBef>
              <a:spcAft>
                <a:spcPts val="0"/>
              </a:spcAft>
            </a:pPr>
            <a:r>
              <a:rPr lang="en-US" sz="4800" spc="0">
                <a:solidFill>
                  <a:srgbClr val="003366"/>
                </a:solidFill>
                <a:latin typeface="Times New Roman" panose="22635452340000000000" pitchFamily="1"/>
              </a:rPr>
              <a:t>is learning to think </a:t>
            </a:r>
          </a:p>
          <a:p>
            <a:pPr marL="1508760" marR="0" indent="0" algn="l">
              <a:lnSpc>
                <a:spcPct val="95999"/>
              </a:lnSpc>
              <a:spcBef>
                <a:spcPts val="0"/>
              </a:spcBef>
              <a:spcAft>
                <a:spcPts val="10080"/>
              </a:spcAft>
            </a:pPr>
            <a:r>
              <a:rPr lang="en-US" sz="4800" spc="0">
                <a:solidFill>
                  <a:srgbClr val="003366"/>
                </a:solidFill>
                <a:latin typeface="Times New Roman" panose="22635452340000000000" pitchFamily="1"/>
              </a:rPr>
              <a:t>in new ways” </a:t>
            </a:r>
          </a:p>
        </p:txBody>
      </p:sp>
      <p:sp>
        <p:nvSpPr>
          <p:cNvPr id="11" name="Text Placeholder 10"/>
          <p:cNvSpPr>
            <a:spLocks noGrp="1"/>
          </p:cNvSpPr>
          <p:nvPr>
            <p:ph type="body" idx="10"/>
          </p:nvPr>
        </p:nvSpPr>
        <p:spPr>
          <a:xfrm>
            <a:off x="1938655" y="5581650"/>
            <a:ext cx="6210300" cy="1276350"/>
          </a:xfrm>
          <a:prstGeom prst="rect">
            <a:avLst/>
          </a:prstGeom>
          <a:noFill/>
          <a:ln w="0" cmpd="sng">
            <a:noFill/>
            <a:prstDash val="solid"/>
          </a:ln>
        </p:spPr>
        <p:txBody>
          <a:bodyPr vert="horz" lIns="0" tIns="0" rIns="0" bIns="0" anchor="t"/>
          <a:lstStyle/>
          <a:p>
            <a:pPr marL="0" marR="0" indent="0" algn="ctr">
              <a:lnSpc>
                <a:spcPct val="95999"/>
              </a:lnSpc>
              <a:spcAft>
                <a:spcPts val="0"/>
              </a:spcAft>
            </a:pPr>
            <a:r>
              <a:rPr lang="en-US" sz="2800" spc="0">
                <a:solidFill>
                  <a:srgbClr val="003366"/>
                </a:solidFill>
                <a:latin typeface="Times New Roman" panose="22635452340000000000" pitchFamily="1"/>
              </a:rPr>
              <a:t>-Gregory Bateson </a:t>
            </a:r>
          </a:p>
          <a:p>
            <a:pPr marL="0" marR="0" indent="0" algn="ctr">
              <a:lnSpc>
                <a:spcPct val="80639"/>
              </a:lnSpc>
              <a:spcBef>
                <a:spcPts val="0"/>
              </a:spcBef>
              <a:spcAft>
                <a:spcPts val="3600"/>
              </a:spcAft>
            </a:pPr>
            <a:r>
              <a:rPr lang="en-US" sz="2800" spc="-50">
                <a:solidFill>
                  <a:srgbClr val="003366"/>
                </a:solidFill>
                <a:latin typeface="Times New Roman" panose="22635452340000000000" pitchFamily="1"/>
              </a:rPr>
              <a:t>British Scientist &amp; Author</a:t>
            </a:r>
            <a:r>
              <a:rPr lang="en-US" sz="100" spc="-50">
                <a:solidFill>
                  <a:srgbClr val="003366"/>
                </a:solidFill>
                <a:latin typeface="Times New Roman" panose="22635452340000000000" pitchFamily="1"/>
              </a:rPr>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6" name="Text Placeholder 15"/>
          <p:cNvSpPr>
            <a:spLocks noGrp="1"/>
          </p:cNvSpPr>
          <p:nvPr>
            <p:ph type="body" idx="10"/>
          </p:nvPr>
        </p:nvSpPr>
        <p:spPr>
          <a:xfrm>
            <a:off x="0" y="1066800"/>
            <a:ext cx="9144000" cy="1380490"/>
          </a:xfrm>
          <a:prstGeom prst="rect">
            <a:avLst/>
          </a:prstGeom>
          <a:noFill/>
          <a:ln w="0" cmpd="sng">
            <a:noFill/>
            <a:prstDash val="solid"/>
          </a:ln>
        </p:spPr>
        <p:txBody>
          <a:bodyPr vert="horz" lIns="0" tIns="0" rIns="0" bIns="0" anchor="t"/>
          <a:lstStyle/>
          <a:p>
            <a:pPr marL="2834640" marR="0" indent="0" algn="l">
              <a:lnSpc>
                <a:spcPts val="3000"/>
              </a:lnSpc>
              <a:spcAft>
                <a:spcPts val="0"/>
              </a:spcAft>
            </a:pPr>
            <a:r>
              <a:rPr lang="en-US" sz="3200" spc="0">
                <a:solidFill>
                  <a:srgbClr val="003366"/>
                </a:solidFill>
                <a:latin typeface="Times New Roman" panose="22635452340000000000" pitchFamily="1"/>
              </a:rPr>
              <a:t>Introduction and Overview </a:t>
            </a:r>
          </a:p>
          <a:p>
            <a:pPr marL="3657600" marR="0" indent="0" algn="l">
              <a:lnSpc>
                <a:spcPts val="3000"/>
              </a:lnSpc>
              <a:spcBef>
                <a:spcPts val="900"/>
              </a:spcBef>
              <a:spcAft>
                <a:spcPts val="0"/>
              </a:spcAft>
            </a:pPr>
            <a:r>
              <a:rPr lang="en-US" sz="3200" spc="0">
                <a:solidFill>
                  <a:srgbClr val="003366"/>
                </a:solidFill>
                <a:latin typeface="Times New Roman" panose="22635452340000000000" pitchFamily="1"/>
              </a:rPr>
              <a:t>of the CTSA and </a:t>
            </a:r>
          </a:p>
          <a:p>
            <a:pPr marL="1828800" marR="0" indent="0" algn="l">
              <a:lnSpc>
                <a:spcPts val="3400"/>
              </a:lnSpc>
              <a:spcBef>
                <a:spcPts val="900"/>
              </a:spcBef>
              <a:spcAft>
                <a:spcPts val="0"/>
              </a:spcAft>
            </a:pPr>
            <a:r>
              <a:rPr lang="en-US" sz="3200" spc="0">
                <a:solidFill>
                  <a:srgbClr val="003366"/>
                </a:solidFill>
                <a:latin typeface="Times New Roman" panose="22635452340000000000" pitchFamily="1"/>
              </a:rPr>
              <a:t>Community Engaged Research at VCU </a:t>
            </a:r>
          </a:p>
        </p:txBody>
      </p:sp>
      <p:sp>
        <p:nvSpPr>
          <p:cNvPr id="19" name="Text Placeholder 18"/>
          <p:cNvSpPr>
            <a:spLocks noGrp="1"/>
          </p:cNvSpPr>
          <p:nvPr>
            <p:ph type="body" idx="10"/>
          </p:nvPr>
        </p:nvSpPr>
        <p:spPr>
          <a:xfrm>
            <a:off x="0" y="4240530"/>
            <a:ext cx="9144000" cy="420370"/>
          </a:xfrm>
          <a:prstGeom prst="rect">
            <a:avLst/>
          </a:prstGeom>
          <a:noFill/>
          <a:ln w="0" cmpd="sng">
            <a:noFill/>
            <a:prstDash val="solid"/>
          </a:ln>
        </p:spPr>
        <p:txBody>
          <a:bodyPr vert="horz" lIns="0" tIns="0" rIns="0" bIns="0" anchor="t"/>
          <a:lstStyle/>
          <a:p>
            <a:pPr marL="2606040" marR="0" indent="0" algn="l">
              <a:lnSpc>
                <a:spcPct val="95999"/>
              </a:lnSpc>
              <a:spcAft>
                <a:spcPts val="0"/>
              </a:spcAft>
            </a:pPr>
            <a:r>
              <a:rPr lang="en-US" sz="2800" spc="0">
                <a:solidFill>
                  <a:srgbClr val="000000"/>
                </a:solidFill>
                <a:latin typeface="Arial" panose="22635452340000000000" pitchFamily="2"/>
              </a:rPr>
              <a:t>Maghboeba Mosavel, PhD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34" name="Text Placeholder 33"/>
          <p:cNvSpPr>
            <a:spLocks noGrp="1"/>
          </p:cNvSpPr>
          <p:nvPr>
            <p:ph type="body" idx="10"/>
          </p:nvPr>
        </p:nvSpPr>
        <p:spPr>
          <a:xfrm>
            <a:off x="1258570" y="0"/>
            <a:ext cx="7288530" cy="1803400"/>
          </a:xfrm>
          <a:prstGeom prst="rect">
            <a:avLst/>
          </a:prstGeom>
          <a:noFill/>
          <a:ln w="0" cmpd="sng">
            <a:noFill/>
            <a:prstDash val="solid"/>
          </a:ln>
        </p:spPr>
        <p:txBody>
          <a:bodyPr vert="horz" lIns="0" tIns="800100" rIns="0" bIns="0" anchor="t"/>
          <a:lstStyle/>
          <a:p>
            <a:pPr marL="0" marR="0" indent="0" algn="l">
              <a:lnSpc>
                <a:spcPct val="79679"/>
              </a:lnSpc>
              <a:spcAft>
                <a:spcPts val="3240"/>
              </a:spcAft>
            </a:pPr>
            <a:r>
              <a:rPr lang="en-US" sz="4400" spc="0">
                <a:solidFill>
                  <a:srgbClr val="003366"/>
                </a:solidFill>
                <a:latin typeface="Times New Roman" panose="22635452340000000000" pitchFamily="1"/>
              </a:rPr>
              <a:t>CTSA Cores </a:t>
            </a:r>
          </a:p>
        </p:txBody>
      </p:sp>
      <p:sp>
        <p:nvSpPr>
          <p:cNvPr id="35" name="Text Placeholder 34"/>
          <p:cNvSpPr>
            <a:spLocks noGrp="1"/>
          </p:cNvSpPr>
          <p:nvPr>
            <p:ph type="body" idx="10"/>
          </p:nvPr>
        </p:nvSpPr>
        <p:spPr>
          <a:xfrm>
            <a:off x="1258570" y="1803400"/>
            <a:ext cx="7288530" cy="5054600"/>
          </a:xfrm>
          <a:prstGeom prst="rect">
            <a:avLst/>
          </a:prstGeom>
          <a:noFill/>
          <a:ln w="0" cmpd="sng">
            <a:noFill/>
            <a:prstDash val="solid"/>
          </a:ln>
        </p:spPr>
        <p:txBody>
          <a:bodyPr vert="horz" lIns="0" tIns="0" rIns="0" bIns="0" anchor="t"/>
          <a:lstStyle/>
          <a:p>
            <a:pPr marL="0" marR="0" indent="365760" algn="l">
              <a:lnSpc>
                <a:spcPct val="95999"/>
              </a:lnSpc>
              <a:spcAft>
                <a:spcPts val="0"/>
              </a:spcAft>
              <a:buFont typeface="Symbol"/>
              <a:buChar char="·"/>
            </a:pPr>
            <a:r>
              <a:rPr lang="en-US" sz="3200" spc="-5">
                <a:solidFill>
                  <a:srgbClr val="000000"/>
                </a:solidFill>
                <a:latin typeface="Arial" panose="22635452340000000000" pitchFamily="2"/>
              </a:rPr>
              <a:t>Dr. John Clore </a:t>
            </a:r>
            <a:r>
              <a:rPr lang="en-US" sz="3200" spc="-5">
                <a:solidFill>
                  <a:srgbClr val="000000"/>
                </a:solidFill>
                <a:latin typeface="Times New Roman" panose="22635452340000000000" pitchFamily="1"/>
              </a:rPr>
              <a:t>–</a:t>
            </a:r>
            <a:r>
              <a:rPr lang="en-US" sz="3200" spc="-5">
                <a:solidFill>
                  <a:srgbClr val="000000"/>
                </a:solidFill>
                <a:latin typeface="Arial" panose="22635452340000000000" pitchFamily="2"/>
              </a:rPr>
              <a:t> Principal Investigator </a:t>
            </a:r>
          </a:p>
          <a:p>
            <a:pPr marL="0" marR="0" indent="0" algn="ctr">
              <a:lnSpc>
                <a:spcPct val="82559"/>
              </a:lnSpc>
              <a:spcBef>
                <a:spcPts val="0"/>
              </a:spcBef>
              <a:spcAft>
                <a:spcPts val="0"/>
              </a:spcAft>
            </a:pPr>
            <a:r>
              <a:rPr lang="en-US" sz="3200" spc="0">
                <a:solidFill>
                  <a:srgbClr val="000000"/>
                </a:solidFill>
                <a:latin typeface="Arial" panose="22635452340000000000" pitchFamily="2"/>
              </a:rPr>
              <a:t>of the VCU CTSA and Director of the </a:t>
            </a:r>
          </a:p>
          <a:p>
            <a:pPr marL="320040" marR="0" indent="0" algn="l">
              <a:lnSpc>
                <a:spcPct val="82559"/>
              </a:lnSpc>
              <a:spcBef>
                <a:spcPts val="720"/>
              </a:spcBef>
              <a:spcAft>
                <a:spcPts val="0"/>
              </a:spcAft>
            </a:pPr>
            <a:r>
              <a:rPr lang="en-US" sz="3200" spc="0">
                <a:solidFill>
                  <a:srgbClr val="000000"/>
                </a:solidFill>
                <a:latin typeface="Arial" panose="22635452340000000000" pitchFamily="2"/>
              </a:rPr>
              <a:t>CCTR </a:t>
            </a:r>
          </a:p>
          <a:p>
            <a:pPr marL="0" marR="0" indent="365760" algn="l">
              <a:lnSpc>
                <a:spcPct val="95999"/>
              </a:lnSpc>
              <a:spcBef>
                <a:spcPts val="1440"/>
              </a:spcBef>
              <a:spcAft>
                <a:spcPts val="0"/>
              </a:spcAft>
              <a:buFont typeface="Symbol"/>
              <a:buChar char="·"/>
            </a:pPr>
            <a:r>
              <a:rPr lang="en-US" sz="3200" spc="0">
                <a:solidFill>
                  <a:srgbClr val="000000"/>
                </a:solidFill>
                <a:latin typeface="Arial" panose="22635452340000000000" pitchFamily="2"/>
              </a:rPr>
              <a:t>The CTSA supports various core </a:t>
            </a:r>
          </a:p>
          <a:p>
            <a:pPr marL="320040" marR="0" indent="0" algn="l">
              <a:lnSpc>
                <a:spcPct val="95999"/>
              </a:lnSpc>
              <a:spcBef>
                <a:spcPts val="0"/>
              </a:spcBef>
              <a:spcAft>
                <a:spcPts val="0"/>
              </a:spcAft>
            </a:pPr>
            <a:r>
              <a:rPr lang="en-US" sz="3200" spc="0">
                <a:solidFill>
                  <a:srgbClr val="000000"/>
                </a:solidFill>
                <a:latin typeface="Arial" panose="22635452340000000000" pitchFamily="2"/>
              </a:rPr>
              <a:t>components </a:t>
            </a:r>
          </a:p>
          <a:p>
            <a:pPr marL="411480" marR="0" indent="0" algn="l">
              <a:lnSpc>
                <a:spcPct val="95999"/>
              </a:lnSpc>
              <a:spcBef>
                <a:spcPts val="720"/>
              </a:spcBef>
              <a:spcAft>
                <a:spcPts val="0"/>
              </a:spcAft>
            </a:pPr>
            <a:r>
              <a:rPr lang="en-US" sz="2800" spc="0">
                <a:solidFill>
                  <a:srgbClr val="000000"/>
                </a:solidFill>
                <a:latin typeface="Arial" panose="22635452340000000000" pitchFamily="2"/>
              </a:rPr>
              <a:t>– Education Core </a:t>
            </a:r>
          </a:p>
          <a:p>
            <a:pPr marL="411480" marR="0" indent="0" algn="l">
              <a:lnSpc>
                <a:spcPct val="95999"/>
              </a:lnSpc>
              <a:spcBef>
                <a:spcPts val="1080"/>
              </a:spcBef>
              <a:spcAft>
                <a:spcPts val="0"/>
              </a:spcAft>
            </a:pPr>
            <a:r>
              <a:rPr lang="en-US" sz="2800" spc="0">
                <a:solidFill>
                  <a:srgbClr val="000000"/>
                </a:solidFill>
                <a:latin typeface="Arial" panose="22635452340000000000" pitchFamily="2"/>
              </a:rPr>
              <a:t>– Community Engagement Core </a:t>
            </a:r>
          </a:p>
          <a:p>
            <a:pPr marL="411480" marR="0" indent="0" algn="l">
              <a:lnSpc>
                <a:spcPct val="95999"/>
              </a:lnSpc>
              <a:spcBef>
                <a:spcPts val="720"/>
              </a:spcBef>
              <a:spcAft>
                <a:spcPts val="0"/>
              </a:spcAft>
            </a:pPr>
            <a:r>
              <a:rPr lang="en-US" sz="2800" spc="0">
                <a:solidFill>
                  <a:srgbClr val="000000"/>
                </a:solidFill>
                <a:latin typeface="Arial" panose="22635452340000000000" pitchFamily="2"/>
              </a:rPr>
              <a:t>– Research Resources Core </a:t>
            </a:r>
          </a:p>
          <a:p>
            <a:pPr marL="411480" marR="0" indent="0" algn="l">
              <a:lnSpc>
                <a:spcPct val="95999"/>
              </a:lnSpc>
              <a:spcBef>
                <a:spcPts val="1080"/>
              </a:spcBef>
              <a:spcAft>
                <a:spcPts val="2700"/>
              </a:spcAft>
            </a:pPr>
            <a:r>
              <a:rPr lang="en-US" sz="2800" spc="0">
                <a:solidFill>
                  <a:srgbClr val="000000"/>
                </a:solidFill>
                <a:latin typeface="Arial" panose="22635452340000000000" pitchFamily="2"/>
              </a:rPr>
              <a:t>– Informatics Core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42" name="Text Placeholder 41"/>
          <p:cNvSpPr>
            <a:spLocks noGrp="1"/>
          </p:cNvSpPr>
          <p:nvPr>
            <p:ph type="body" idx="10"/>
          </p:nvPr>
        </p:nvSpPr>
        <p:spPr>
          <a:xfrm>
            <a:off x="1273810" y="0"/>
            <a:ext cx="4343400" cy="6858000"/>
          </a:xfrm>
          <a:prstGeom prst="rect">
            <a:avLst/>
          </a:prstGeom>
          <a:noFill/>
          <a:ln w="0" cmpd="sng">
            <a:noFill/>
            <a:prstDash val="solid"/>
          </a:ln>
        </p:spPr>
        <p:txBody>
          <a:bodyPr vert="horz" lIns="0" tIns="800100" rIns="0" bIns="0" anchor="t"/>
          <a:lstStyle/>
          <a:p>
            <a:pPr marL="0" marR="0" indent="0" algn="l">
              <a:lnSpc>
                <a:spcPct val="80639"/>
              </a:lnSpc>
              <a:spcAft>
                <a:spcPts val="0"/>
              </a:spcAft>
            </a:pPr>
            <a:r>
              <a:rPr lang="en-US" sz="4400" spc="0">
                <a:solidFill>
                  <a:srgbClr val="003366"/>
                </a:solidFill>
                <a:latin typeface="Times New Roman" panose="22635452340000000000" pitchFamily="1"/>
              </a:rPr>
              <a:t>Research Focus </a:t>
            </a:r>
          </a:p>
          <a:p>
            <a:pPr marL="0" marR="0" indent="365760" algn="l">
              <a:lnSpc>
                <a:spcPct val="85439"/>
              </a:lnSpc>
              <a:spcBef>
                <a:spcPts val="5580"/>
              </a:spcBef>
              <a:spcAft>
                <a:spcPts val="0"/>
              </a:spcAft>
              <a:buFont typeface="Symbol"/>
              <a:buChar char="·"/>
            </a:pPr>
            <a:r>
              <a:rPr lang="en-US" sz="3200" spc="0">
                <a:solidFill>
                  <a:srgbClr val="000000"/>
                </a:solidFill>
                <a:latin typeface="Arial" panose="22635452340000000000" pitchFamily="2"/>
              </a:rPr>
              <a:t>Substance Abuse, </a:t>
            </a:r>
          </a:p>
          <a:p>
            <a:pPr marL="0" marR="0" indent="365760" algn="l">
              <a:lnSpc>
                <a:spcPct val="83519"/>
              </a:lnSpc>
              <a:spcBef>
                <a:spcPts val="5760"/>
              </a:spcBef>
              <a:spcAft>
                <a:spcPts val="0"/>
              </a:spcAft>
              <a:buFont typeface="Symbol"/>
              <a:buChar char="·"/>
            </a:pPr>
            <a:r>
              <a:rPr lang="en-US" sz="3200" spc="-5">
                <a:solidFill>
                  <a:srgbClr val="000000"/>
                </a:solidFill>
                <a:latin typeface="Arial" panose="22635452340000000000" pitchFamily="2"/>
              </a:rPr>
              <a:t>Women</a:t>
            </a:r>
            <a:r>
              <a:rPr lang="en-US" sz="3200" spc="-5">
                <a:solidFill>
                  <a:srgbClr val="000000"/>
                </a:solidFill>
                <a:latin typeface="Times New Roman" panose="22635452340000000000" pitchFamily="1"/>
              </a:rPr>
              <a:t>’</a:t>
            </a:r>
            <a:r>
              <a:rPr lang="en-US" sz="3200" spc="-5">
                <a:solidFill>
                  <a:srgbClr val="000000"/>
                </a:solidFill>
                <a:latin typeface="Arial" panose="22635452340000000000" pitchFamily="2"/>
              </a:rPr>
              <a:t>s Health, and </a:t>
            </a:r>
          </a:p>
          <a:p>
            <a:pPr marL="0" marR="0" indent="365760" algn="l">
              <a:lnSpc>
                <a:spcPct val="74879"/>
              </a:lnSpc>
              <a:spcBef>
                <a:spcPts val="5760"/>
              </a:spcBef>
              <a:spcAft>
                <a:spcPts val="15660"/>
              </a:spcAft>
              <a:buFont typeface="Symbol"/>
              <a:buChar char="·"/>
            </a:pPr>
            <a:r>
              <a:rPr lang="en-US" sz="3200" spc="-35">
                <a:solidFill>
                  <a:srgbClr val="000000"/>
                </a:solidFill>
                <a:latin typeface="Arial" panose="22635452340000000000" pitchFamily="2"/>
              </a:rPr>
              <a:t>Rehabilitation Science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24" name="Text Placeholder 123"/>
          <p:cNvSpPr>
            <a:spLocks noGrp="1"/>
          </p:cNvSpPr>
          <p:nvPr>
            <p:ph type="body" idx="10"/>
          </p:nvPr>
        </p:nvSpPr>
        <p:spPr>
          <a:xfrm>
            <a:off x="1153795" y="6381750"/>
            <a:ext cx="7678420" cy="307975"/>
          </a:xfrm>
          <a:prstGeom prst="rect">
            <a:avLst/>
          </a:prstGeom>
          <a:noFill/>
          <a:ln w="0" cmpd="sng">
            <a:noFill/>
            <a:prstDash val="solid"/>
          </a:ln>
        </p:spPr>
        <p:txBody>
          <a:bodyPr vert="horz" lIns="0" tIns="0" rIns="0" bIns="0" anchor="t"/>
          <a:lstStyle/>
          <a:p>
            <a:pPr marL="0" marR="0" indent="0" algn="r">
              <a:lnSpc>
                <a:spcPts val="2200"/>
              </a:lnSpc>
              <a:spcAft>
                <a:spcPts val="0"/>
              </a:spcAft>
            </a:pPr>
            <a:r>
              <a:rPr lang="en-US" sz="2000" i="1" u="sng" spc="0">
                <a:solidFill>
                  <a:srgbClr val="0000FF"/>
                </a:solidFill>
                <a:latin typeface="Arial Unicode MS" panose="22635452340000000000" pitchFamily="2"/>
              </a:rPr>
              <a:t>www.dictionary.reference.com</a:t>
            </a:r>
            <a:r>
              <a:rPr lang="en-US" sz="100" spc="70">
                <a:solidFill>
                  <a:srgbClr val="000000"/>
                </a:solidFill>
                <a:latin typeface="Arial" panose="22635452340000000000" pitchFamily="2"/>
              </a:rPr>
              <a:t> </a:t>
            </a:r>
          </a:p>
        </p:txBody>
      </p:sp>
      <p:sp>
        <p:nvSpPr>
          <p:cNvPr id="125" name="Text Placeholder 124"/>
          <p:cNvSpPr>
            <a:spLocks noGrp="1"/>
          </p:cNvSpPr>
          <p:nvPr>
            <p:ph type="body" idx="10"/>
          </p:nvPr>
        </p:nvSpPr>
        <p:spPr>
          <a:xfrm>
            <a:off x="1268095" y="0"/>
            <a:ext cx="7556500" cy="2103755"/>
          </a:xfrm>
          <a:prstGeom prst="rect">
            <a:avLst/>
          </a:prstGeom>
          <a:noFill/>
          <a:ln w="0" cmpd="sng">
            <a:noFill/>
            <a:prstDash val="solid"/>
          </a:ln>
        </p:spPr>
        <p:txBody>
          <a:bodyPr vert="horz" lIns="0" tIns="434340" rIns="0" bIns="0" anchor="t"/>
          <a:lstStyle/>
          <a:p>
            <a:pPr marL="0" marR="0" indent="0" algn="ctr">
              <a:lnSpc>
                <a:spcPct val="95999"/>
              </a:lnSpc>
              <a:spcAft>
                <a:spcPts val="0"/>
              </a:spcAft>
            </a:pPr>
            <a:r>
              <a:rPr lang="en-US" sz="4000" spc="-25">
                <a:solidFill>
                  <a:srgbClr val="003366"/>
                </a:solidFill>
                <a:latin typeface="Times New Roman" panose="22635452340000000000" pitchFamily="1"/>
              </a:rPr>
              <a:t>Authentic Partnerships – how do you </a:t>
            </a:r>
          </a:p>
          <a:p>
            <a:pPr marL="0" marR="0" indent="0" algn="l">
              <a:lnSpc>
                <a:spcPct val="80639"/>
              </a:lnSpc>
              <a:spcBef>
                <a:spcPts val="540"/>
              </a:spcBef>
              <a:spcAft>
                <a:spcPts val="3780"/>
              </a:spcAft>
            </a:pPr>
            <a:r>
              <a:rPr lang="en-US" sz="4000" spc="0">
                <a:solidFill>
                  <a:srgbClr val="003366"/>
                </a:solidFill>
                <a:latin typeface="Times New Roman" panose="22635452340000000000" pitchFamily="1"/>
              </a:rPr>
              <a:t>know? </a:t>
            </a:r>
          </a:p>
        </p:txBody>
      </p:sp>
      <p:sp>
        <p:nvSpPr>
          <p:cNvPr id="126" name="Text Placeholder 125"/>
          <p:cNvSpPr>
            <a:spLocks noGrp="1"/>
          </p:cNvSpPr>
          <p:nvPr>
            <p:ph type="body" idx="10"/>
          </p:nvPr>
        </p:nvSpPr>
        <p:spPr>
          <a:xfrm>
            <a:off x="1268095" y="2103755"/>
            <a:ext cx="7556500" cy="4051935"/>
          </a:xfrm>
          <a:prstGeom prst="rect">
            <a:avLst/>
          </a:prstGeom>
          <a:noFill/>
          <a:ln w="0" cmpd="sng">
            <a:noFill/>
            <a:prstDash val="solid"/>
          </a:ln>
        </p:spPr>
        <p:txBody>
          <a:bodyPr vert="horz" lIns="0" tIns="0" rIns="0" bIns="0" anchor="t"/>
          <a:lstStyle/>
          <a:p>
            <a:pPr marL="45720" marR="0" indent="365760" algn="l">
              <a:lnSpc>
                <a:spcPct val="95999"/>
              </a:lnSpc>
              <a:spcAft>
                <a:spcPts val="0"/>
              </a:spcAft>
              <a:buFont typeface="Symbol"/>
              <a:buChar char="·"/>
            </a:pPr>
            <a:r>
              <a:rPr lang="en-US" sz="2800" spc="0">
                <a:solidFill>
                  <a:srgbClr val="000000"/>
                </a:solidFill>
                <a:latin typeface="Arial" panose="22635452340000000000" pitchFamily="2"/>
              </a:rPr>
              <a:t>All partners have power </a:t>
            </a:r>
          </a:p>
          <a:p>
            <a:pPr marL="45720" marR="0" indent="365760" algn="l">
              <a:lnSpc>
                <a:spcPct val="95999"/>
              </a:lnSpc>
              <a:spcBef>
                <a:spcPts val="720"/>
              </a:spcBef>
              <a:spcAft>
                <a:spcPts val="0"/>
              </a:spcAft>
              <a:buFont typeface="Symbol"/>
              <a:buChar char="·"/>
            </a:pPr>
            <a:r>
              <a:rPr lang="en-US" sz="2800" spc="-20">
                <a:solidFill>
                  <a:srgbClr val="000000"/>
                </a:solidFill>
                <a:latin typeface="Arial" panose="22635452340000000000" pitchFamily="2"/>
              </a:rPr>
              <a:t>All partners have mission statements </a:t>
            </a:r>
          </a:p>
          <a:p>
            <a:pPr marL="45720" marR="0" indent="365760" algn="l">
              <a:lnSpc>
                <a:spcPct val="95999"/>
              </a:lnSpc>
              <a:spcBef>
                <a:spcPts val="900"/>
              </a:spcBef>
              <a:spcAft>
                <a:spcPts val="0"/>
              </a:spcAft>
              <a:buFont typeface="Symbol"/>
              <a:buChar char="·"/>
            </a:pPr>
            <a:r>
              <a:rPr lang="en-US" sz="2800" spc="-30">
                <a:solidFill>
                  <a:srgbClr val="000000"/>
                </a:solidFill>
                <a:latin typeface="Arial" panose="22635452340000000000" pitchFamily="2"/>
              </a:rPr>
              <a:t>A common goal larger than any one partner </a:t>
            </a:r>
          </a:p>
          <a:p>
            <a:pPr marL="45720" marR="0" indent="365760" algn="l">
              <a:lnSpc>
                <a:spcPct val="95999"/>
              </a:lnSpc>
              <a:spcBef>
                <a:spcPts val="900"/>
              </a:spcBef>
              <a:spcAft>
                <a:spcPts val="0"/>
              </a:spcAft>
              <a:buFont typeface="Symbol"/>
              <a:buChar char="·"/>
            </a:pPr>
            <a:r>
              <a:rPr lang="en-US" sz="2800" spc="-30">
                <a:solidFill>
                  <a:srgbClr val="000000"/>
                </a:solidFill>
                <a:latin typeface="Arial" panose="22635452340000000000" pitchFamily="2"/>
              </a:rPr>
              <a:t>Community partners are grounded in the </a:t>
            </a:r>
          </a:p>
          <a:p>
            <a:pPr marL="365760" marR="0" indent="0" algn="l">
              <a:lnSpc>
                <a:spcPct val="95999"/>
              </a:lnSpc>
              <a:spcBef>
                <a:spcPts val="0"/>
              </a:spcBef>
              <a:spcAft>
                <a:spcPts val="0"/>
              </a:spcAft>
            </a:pPr>
            <a:r>
              <a:rPr lang="en-US" sz="2800" spc="0">
                <a:solidFill>
                  <a:srgbClr val="000000"/>
                </a:solidFill>
                <a:latin typeface="Arial" panose="22635452340000000000" pitchFamily="2"/>
              </a:rPr>
              <a:t>community </a:t>
            </a:r>
          </a:p>
          <a:p>
            <a:pPr marL="45720" marR="0" indent="411480" algn="l">
              <a:lnSpc>
                <a:spcPct val="95999"/>
              </a:lnSpc>
              <a:spcBef>
                <a:spcPts val="900"/>
              </a:spcBef>
              <a:spcAft>
                <a:spcPts val="0"/>
              </a:spcAft>
              <a:buFont typeface="Symbol"/>
              <a:buChar char="·"/>
            </a:pPr>
            <a:r>
              <a:rPr lang="en-US" sz="2800" spc="-20">
                <a:solidFill>
                  <a:srgbClr val="000000"/>
                </a:solidFill>
                <a:latin typeface="Arial" panose="22635452340000000000" pitchFamily="2"/>
              </a:rPr>
              <a:t>Institutional partners are committed to </a:t>
            </a:r>
          </a:p>
          <a:p>
            <a:pPr marL="365760" marR="0" indent="0" algn="l">
              <a:lnSpc>
                <a:spcPct val="95999"/>
              </a:lnSpc>
              <a:spcBef>
                <a:spcPts val="0"/>
              </a:spcBef>
              <a:spcAft>
                <a:spcPts val="3960"/>
              </a:spcAft>
            </a:pPr>
            <a:r>
              <a:rPr lang="en-US" sz="2800" spc="-20">
                <a:solidFill>
                  <a:srgbClr val="000000"/>
                </a:solidFill>
                <a:latin typeface="Arial" panose="22635452340000000000" pitchFamily="2"/>
              </a:rPr>
              <a:t>working with community partners </a:t>
            </a:r>
          </a:p>
        </p:txBody>
      </p:sp>
      <p:sp>
        <p:nvSpPr>
          <p:cNvPr id="127" name="Text Placeholder 126"/>
          <p:cNvSpPr>
            <a:spLocks noGrp="1"/>
          </p:cNvSpPr>
          <p:nvPr>
            <p:ph type="body" idx="10"/>
          </p:nvPr>
        </p:nvSpPr>
        <p:spPr>
          <a:xfrm>
            <a:off x="1268095" y="6155690"/>
            <a:ext cx="7556500" cy="702310"/>
          </a:xfrm>
          <a:prstGeom prst="rect">
            <a:avLst/>
          </a:prstGeom>
          <a:noFill/>
          <a:ln w="0" cmpd="sng">
            <a:noFill/>
            <a:prstDash val="solid"/>
          </a:ln>
        </p:spPr>
        <p:txBody>
          <a:bodyPr vert="horz" lIns="0" tIns="0" rIns="0" bIns="0" anchor="t"/>
          <a:lstStyle/>
          <a:p>
            <a:pPr marL="365760" marR="320040" indent="-320040" algn="just">
              <a:lnSpc>
                <a:spcPct val="95999"/>
              </a:lnSpc>
              <a:spcAft>
                <a:spcPts val="900"/>
              </a:spcAft>
            </a:pPr>
            <a:r>
              <a:rPr lang="en-US" sz="1200" spc="-15">
                <a:solidFill>
                  <a:srgbClr val="000000"/>
                </a:solidFill>
                <a:latin typeface="Arial" panose="22635452340000000000" pitchFamily="2"/>
              </a:rPr>
              <a:t>Labonte R. (1997) Community, Community Development and the Forming of Authentic Partnerships: Some </a:t>
            </a:r>
            <a:r>
              <a:rPr lang="en-US" sz="1200" spc="-20">
                <a:solidFill>
                  <a:srgbClr val="000000"/>
                </a:solidFill>
                <a:latin typeface="Arial" panose="22635452340000000000" pitchFamily="2"/>
              </a:rPr>
              <a:t>Critical Reflections. Chapter in Community Organizing &amp; Community Building for Health. Minkler M ed. </a:t>
            </a:r>
            <a:r>
              <a:rPr lang="en-US" sz="1200" spc="-5">
                <a:solidFill>
                  <a:srgbClr val="000000"/>
                </a:solidFill>
                <a:latin typeface="Arial" panose="22635452340000000000" pitchFamily="2"/>
              </a:rPr>
              <a:t>Rutgers University Press New Brunswick NJ.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40" name="Text Placeholder 139"/>
          <p:cNvSpPr>
            <a:spLocks noGrp="1"/>
          </p:cNvSpPr>
          <p:nvPr>
            <p:ph type="body" idx="10"/>
          </p:nvPr>
        </p:nvSpPr>
        <p:spPr>
          <a:xfrm>
            <a:off x="1261745" y="6347460"/>
            <a:ext cx="6449695" cy="363220"/>
          </a:xfrm>
          <a:prstGeom prst="rect">
            <a:avLst/>
          </a:prstGeom>
          <a:noFill/>
          <a:ln w="0" cmpd="sng">
            <a:noFill/>
            <a:prstDash val="solid"/>
          </a:ln>
        </p:spPr>
        <p:txBody>
          <a:bodyPr vert="horz" lIns="0" tIns="0" rIns="0" bIns="0" anchor="t"/>
          <a:lstStyle/>
          <a:p>
            <a:pPr marL="548640" marR="0" indent="0" algn="l">
              <a:lnSpc>
                <a:spcPct val="95999"/>
              </a:lnSpc>
              <a:spcAft>
                <a:spcPts val="0"/>
              </a:spcAft>
            </a:pPr>
            <a:r>
              <a:rPr lang="en-US" sz="1200" spc="-50">
                <a:solidFill>
                  <a:srgbClr val="000000"/>
                </a:solidFill>
                <a:latin typeface="Arial" panose="22635452340000000000" pitchFamily="2"/>
              </a:rPr>
              <a:t>Wolff T, Kaye G. (1995) From the Ground Up: A workbook on Coalition Building and Community </a:t>
            </a:r>
            <a:r>
              <a:rPr lang="en-US" sz="1200" spc="-25">
                <a:solidFill>
                  <a:srgbClr val="000000"/>
                </a:solidFill>
                <a:latin typeface="Arial" panose="22635452340000000000" pitchFamily="2"/>
              </a:rPr>
              <a:t>Development. Amherst Mass: AHEC/Community Partners. pp. 54-55, 69 </a:t>
            </a:r>
          </a:p>
        </p:txBody>
      </p:sp>
      <p:sp>
        <p:nvSpPr>
          <p:cNvPr id="141" name="Text Placeholder 140"/>
          <p:cNvSpPr>
            <a:spLocks noGrp="1"/>
          </p:cNvSpPr>
          <p:nvPr>
            <p:ph type="body" idx="10"/>
          </p:nvPr>
        </p:nvSpPr>
        <p:spPr>
          <a:xfrm>
            <a:off x="1271270" y="0"/>
            <a:ext cx="6400800" cy="2064385"/>
          </a:xfrm>
          <a:prstGeom prst="rect">
            <a:avLst/>
          </a:prstGeom>
          <a:noFill/>
          <a:ln w="0" cmpd="sng">
            <a:noFill/>
            <a:prstDash val="solid"/>
          </a:ln>
        </p:spPr>
        <p:txBody>
          <a:bodyPr vert="horz" lIns="0" tIns="754380" rIns="0" bIns="0" anchor="t"/>
          <a:lstStyle/>
          <a:p>
            <a:pPr marL="0" marR="0" indent="0" algn="l">
              <a:lnSpc>
                <a:spcPct val="95999"/>
              </a:lnSpc>
              <a:spcAft>
                <a:spcPts val="5220"/>
              </a:spcAft>
            </a:pPr>
            <a:r>
              <a:rPr lang="en-US" sz="4000" spc="0">
                <a:solidFill>
                  <a:srgbClr val="003366"/>
                </a:solidFill>
                <a:latin typeface="Times New Roman" panose="22635452340000000000" pitchFamily="1"/>
              </a:rPr>
              <a:t>Partnerships include: </a:t>
            </a:r>
          </a:p>
        </p:txBody>
      </p:sp>
      <p:sp>
        <p:nvSpPr>
          <p:cNvPr id="142" name="Text Placeholder 141"/>
          <p:cNvSpPr>
            <a:spLocks noGrp="1"/>
          </p:cNvSpPr>
          <p:nvPr>
            <p:ph type="body" idx="10"/>
          </p:nvPr>
        </p:nvSpPr>
        <p:spPr>
          <a:xfrm>
            <a:off x="1271270" y="2064385"/>
            <a:ext cx="6400800" cy="4283075"/>
          </a:xfrm>
          <a:prstGeom prst="rect">
            <a:avLst/>
          </a:prstGeom>
          <a:noFill/>
          <a:ln w="0" cmpd="sng">
            <a:noFill/>
            <a:prstDash val="solid"/>
          </a:ln>
        </p:spPr>
        <p:txBody>
          <a:bodyPr vert="horz" lIns="0" tIns="0" rIns="0" bIns="0" anchor="t"/>
          <a:lstStyle/>
          <a:p>
            <a:pPr marL="0" marR="0" indent="365760" algn="l">
              <a:lnSpc>
                <a:spcPct val="73919"/>
              </a:lnSpc>
              <a:spcAft>
                <a:spcPts val="0"/>
              </a:spcAft>
              <a:buFont typeface="Symbol"/>
              <a:buChar char="·"/>
            </a:pPr>
            <a:r>
              <a:rPr lang="en-US" sz="2800" spc="0">
                <a:solidFill>
                  <a:srgbClr val="000000"/>
                </a:solidFill>
                <a:latin typeface="Arial" panose="22635452340000000000" pitchFamily="2"/>
              </a:rPr>
              <a:t>An articulated vision </a:t>
            </a:r>
          </a:p>
          <a:p>
            <a:pPr marL="0" marR="0" indent="365760" algn="l">
              <a:lnSpc>
                <a:spcPct val="86399"/>
              </a:lnSpc>
              <a:spcBef>
                <a:spcPts val="900"/>
              </a:spcBef>
              <a:spcAft>
                <a:spcPts val="0"/>
              </a:spcAft>
              <a:buFont typeface="Symbol"/>
              <a:buChar char="·"/>
            </a:pPr>
            <a:r>
              <a:rPr lang="en-US" sz="2800" spc="-30">
                <a:solidFill>
                  <a:srgbClr val="000000"/>
                </a:solidFill>
                <a:latin typeface="Arial" panose="22635452340000000000" pitchFamily="2"/>
              </a:rPr>
              <a:t>Strategic outreach and membership </a:t>
            </a:r>
          </a:p>
          <a:p>
            <a:pPr marL="320040" marR="0" indent="0" algn="l">
              <a:lnSpc>
                <a:spcPct val="95999"/>
              </a:lnSpc>
              <a:spcBef>
                <a:spcPts val="0"/>
              </a:spcBef>
              <a:spcAft>
                <a:spcPts val="0"/>
              </a:spcAft>
            </a:pPr>
            <a:r>
              <a:rPr lang="en-US" sz="2800" spc="0">
                <a:solidFill>
                  <a:srgbClr val="000000"/>
                </a:solidFill>
                <a:latin typeface="Arial" panose="22635452340000000000" pitchFamily="2"/>
              </a:rPr>
              <a:t>development </a:t>
            </a:r>
          </a:p>
          <a:p>
            <a:pPr marL="0" marR="0" indent="365760" algn="l">
              <a:lnSpc>
                <a:spcPct val="74879"/>
              </a:lnSpc>
              <a:spcBef>
                <a:spcPts val="720"/>
              </a:spcBef>
              <a:spcAft>
                <a:spcPts val="0"/>
              </a:spcAft>
              <a:buFont typeface="Symbol"/>
              <a:buChar char="·"/>
            </a:pPr>
            <a:r>
              <a:rPr lang="en-US" sz="2800" spc="0">
                <a:solidFill>
                  <a:srgbClr val="000000"/>
                </a:solidFill>
                <a:latin typeface="Arial" panose="22635452340000000000" pitchFamily="2"/>
              </a:rPr>
              <a:t>Ground rules </a:t>
            </a:r>
          </a:p>
          <a:p>
            <a:pPr marL="0" marR="0" indent="365760" algn="l">
              <a:lnSpc>
                <a:spcPct val="95999"/>
              </a:lnSpc>
              <a:spcBef>
                <a:spcPts val="900"/>
              </a:spcBef>
              <a:spcAft>
                <a:spcPts val="0"/>
              </a:spcAft>
              <a:buFont typeface="Symbol"/>
              <a:buChar char="·"/>
            </a:pPr>
            <a:r>
              <a:rPr lang="en-US" sz="2800" spc="-20">
                <a:solidFill>
                  <a:srgbClr val="000000"/>
                </a:solidFill>
                <a:latin typeface="Arial" panose="22635452340000000000" pitchFamily="2"/>
              </a:rPr>
              <a:t>Structure and operating procedures </a:t>
            </a:r>
          </a:p>
          <a:p>
            <a:pPr marL="0" marR="0" indent="365760" algn="l">
              <a:lnSpc>
                <a:spcPct val="74879"/>
              </a:lnSpc>
              <a:spcBef>
                <a:spcPts val="540"/>
              </a:spcBef>
              <a:spcAft>
                <a:spcPts val="0"/>
              </a:spcAft>
              <a:buFont typeface="Symbol"/>
              <a:buChar char="·"/>
            </a:pPr>
            <a:r>
              <a:rPr lang="en-US" sz="2800" spc="0">
                <a:solidFill>
                  <a:srgbClr val="000000"/>
                </a:solidFill>
                <a:latin typeface="Arial" panose="22635452340000000000" pitchFamily="2"/>
              </a:rPr>
              <a:t>New modes of communication </a:t>
            </a:r>
          </a:p>
          <a:p>
            <a:pPr marL="0" marR="0" indent="365760" algn="l">
              <a:lnSpc>
                <a:spcPct val="95999"/>
              </a:lnSpc>
              <a:spcBef>
                <a:spcPts val="1080"/>
              </a:spcBef>
              <a:spcAft>
                <a:spcPts val="0"/>
              </a:spcAft>
              <a:buFont typeface="Symbol"/>
              <a:buChar char="·"/>
            </a:pPr>
            <a:r>
              <a:rPr lang="en-US" sz="2800" spc="-70">
                <a:solidFill>
                  <a:srgbClr val="000000"/>
                </a:solidFill>
                <a:latin typeface="Arial" panose="22635452340000000000" pitchFamily="2"/>
              </a:rPr>
              <a:t>Leadership opportunities for everyone </a:t>
            </a:r>
          </a:p>
          <a:p>
            <a:pPr marL="0" marR="0" indent="365760" algn="l">
              <a:lnSpc>
                <a:spcPct val="95999"/>
              </a:lnSpc>
              <a:spcBef>
                <a:spcPts val="0"/>
              </a:spcBef>
              <a:spcAft>
                <a:spcPts val="3960"/>
              </a:spcAft>
              <a:buFont typeface="Symbol"/>
              <a:buChar char="·"/>
            </a:pPr>
            <a:r>
              <a:rPr lang="en-US" sz="2800" spc="-20">
                <a:solidFill>
                  <a:srgbClr val="000000"/>
                </a:solidFill>
                <a:latin typeface="Arial" panose="22635452340000000000" pitchFamily="2"/>
              </a:rPr>
              <a:t>Activities that are culturally sensitive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10" name="Text Placeholder 209"/>
          <p:cNvSpPr>
            <a:spLocks noGrp="1"/>
          </p:cNvSpPr>
          <p:nvPr>
            <p:ph type="body" idx="10"/>
          </p:nvPr>
        </p:nvSpPr>
        <p:spPr>
          <a:xfrm>
            <a:off x="0" y="939800"/>
            <a:ext cx="9144000" cy="1507490"/>
          </a:xfrm>
          <a:prstGeom prst="rect">
            <a:avLst/>
          </a:prstGeom>
          <a:noFill/>
          <a:ln w="0" cmpd="sng">
            <a:noFill/>
            <a:prstDash val="solid"/>
          </a:ln>
        </p:spPr>
        <p:txBody>
          <a:bodyPr vert="horz" lIns="0" tIns="0" rIns="0" bIns="0" anchor="t"/>
          <a:lstStyle/>
          <a:p>
            <a:pPr marL="1691640" marR="0" indent="0" algn="l">
              <a:lnSpc>
                <a:spcPct val="95999"/>
              </a:lnSpc>
              <a:spcAft>
                <a:spcPts val="0"/>
              </a:spcAft>
            </a:pPr>
            <a:r>
              <a:rPr lang="en-US" sz="5400" spc="0">
                <a:solidFill>
                  <a:srgbClr val="003366"/>
                </a:solidFill>
                <a:latin typeface="Times New Roman" panose="22635452340000000000" pitchFamily="1"/>
              </a:rPr>
              <a:t>Moving Partnership into </a:t>
            </a:r>
          </a:p>
          <a:p>
            <a:pPr marL="2743200" marR="0" indent="0" algn="l">
              <a:lnSpc>
                <a:spcPct val="80639"/>
              </a:lnSpc>
              <a:spcBef>
                <a:spcPts val="0"/>
              </a:spcBef>
              <a:spcAft>
                <a:spcPts val="360"/>
              </a:spcAft>
            </a:pPr>
            <a:r>
              <a:rPr lang="en-US" sz="5400" spc="0">
                <a:solidFill>
                  <a:srgbClr val="003366"/>
                </a:solidFill>
                <a:latin typeface="Times New Roman" panose="22635452340000000000" pitchFamily="1"/>
              </a:rPr>
              <a:t>Research: CPER </a:t>
            </a:r>
          </a:p>
        </p:txBody>
      </p:sp>
      <p:sp>
        <p:nvSpPr>
          <p:cNvPr id="213" name="Text Placeholder 212"/>
          <p:cNvSpPr>
            <a:spLocks noGrp="1"/>
          </p:cNvSpPr>
          <p:nvPr>
            <p:ph type="body" idx="10"/>
          </p:nvPr>
        </p:nvSpPr>
        <p:spPr>
          <a:xfrm>
            <a:off x="697230" y="4043680"/>
            <a:ext cx="7350760" cy="604520"/>
          </a:xfrm>
          <a:prstGeom prst="rect">
            <a:avLst/>
          </a:prstGeom>
          <a:noFill/>
          <a:ln w="0" cmpd="sng">
            <a:noFill/>
            <a:prstDash val="solid"/>
          </a:ln>
        </p:spPr>
        <p:txBody>
          <a:bodyPr vert="horz" lIns="0" tIns="0" rIns="0" bIns="0" anchor="t"/>
          <a:lstStyle/>
          <a:p>
            <a:pPr marL="0" marR="0" indent="0" algn="ctr">
              <a:lnSpc>
                <a:spcPct val="95999"/>
              </a:lnSpc>
              <a:spcAft>
                <a:spcPts val="0"/>
              </a:spcAft>
            </a:pPr>
            <a:r>
              <a:rPr lang="en-US" sz="4000" spc="0">
                <a:solidFill>
                  <a:srgbClr val="000000"/>
                </a:solidFill>
                <a:latin typeface="Arial" panose="22635452340000000000" pitchFamily="2"/>
              </a:rPr>
              <a:t>Betsy Ripley, MD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331" name="Text Placeholder 330"/>
          <p:cNvSpPr>
            <a:spLocks noGrp="1"/>
          </p:cNvSpPr>
          <p:nvPr>
            <p:ph type="body" idx="10"/>
          </p:nvPr>
        </p:nvSpPr>
        <p:spPr>
          <a:xfrm>
            <a:off x="3087370" y="114300"/>
            <a:ext cx="3106420" cy="561975"/>
          </a:xfrm>
          <a:prstGeom prst="rect">
            <a:avLst/>
          </a:prstGeom>
          <a:noFill/>
          <a:ln w="0" cmpd="sng">
            <a:noFill/>
            <a:prstDash val="solid"/>
          </a:ln>
        </p:spPr>
        <p:txBody>
          <a:bodyPr vert="horz" lIns="0" tIns="0" rIns="0" bIns="0" anchor="t"/>
          <a:lstStyle/>
          <a:p>
            <a:pPr marL="0" marR="0" indent="0" algn="ctr">
              <a:lnSpc>
                <a:spcPct val="95999"/>
              </a:lnSpc>
              <a:spcAft>
                <a:spcPts val="0"/>
              </a:spcAft>
            </a:pPr>
            <a:r>
              <a:rPr lang="en-US" sz="3200" spc="-50">
                <a:solidFill>
                  <a:srgbClr val="FFFFFF"/>
                </a:solidFill>
                <a:latin typeface="Palatino Linotype" panose="22635452340000000000" pitchFamily="1"/>
              </a:rPr>
              <a:t>What’s Different? </a:t>
            </a:r>
          </a:p>
        </p:txBody>
      </p:sp>
      <p:sp>
        <p:nvSpPr>
          <p:cNvPr id="332" name="Text Placeholder 331"/>
          <p:cNvSpPr>
            <a:spLocks noGrp="1"/>
          </p:cNvSpPr>
          <p:nvPr>
            <p:ph type="body" idx="10"/>
          </p:nvPr>
        </p:nvSpPr>
        <p:spPr>
          <a:xfrm>
            <a:off x="2553970" y="913765"/>
            <a:ext cx="466725" cy="225425"/>
          </a:xfrm>
          <a:prstGeom prst="rect">
            <a:avLst/>
          </a:prstGeom>
          <a:noFill/>
          <a:ln w="0" cmpd="sng">
            <a:noFill/>
            <a:prstDash val="solid"/>
          </a:ln>
        </p:spPr>
        <p:txBody>
          <a:bodyPr vert="horz" lIns="0" tIns="0" rIns="0" bIns="0" anchor="t"/>
          <a:lstStyle/>
          <a:p>
            <a:pPr marL="0" marR="0" indent="0" algn="l">
              <a:lnSpc>
                <a:spcPct val="82559"/>
              </a:lnSpc>
              <a:spcAft>
                <a:spcPts val="0"/>
              </a:spcAft>
            </a:pPr>
            <a:r>
              <a:rPr lang="en-US" sz="1800" b="1" spc="-100">
                <a:solidFill>
                  <a:srgbClr val="FFFFFF"/>
                </a:solidFill>
                <a:latin typeface="Arial" panose="22635452340000000000" pitchFamily="2"/>
              </a:rPr>
              <a:t>Past </a:t>
            </a:r>
          </a:p>
        </p:txBody>
      </p:sp>
      <p:sp>
        <p:nvSpPr>
          <p:cNvPr id="333" name="Text Placeholder 332"/>
          <p:cNvSpPr>
            <a:spLocks noGrp="1"/>
          </p:cNvSpPr>
          <p:nvPr>
            <p:ph type="body" idx="10"/>
          </p:nvPr>
        </p:nvSpPr>
        <p:spPr>
          <a:xfrm>
            <a:off x="6294120" y="889000"/>
            <a:ext cx="1822450" cy="229235"/>
          </a:xfrm>
          <a:prstGeom prst="rect">
            <a:avLst/>
          </a:prstGeom>
          <a:noFill/>
          <a:ln w="0" cmpd="sng">
            <a:noFill/>
            <a:prstDash val="solid"/>
          </a:ln>
        </p:spPr>
        <p:txBody>
          <a:bodyPr vert="horz" lIns="0" tIns="0" rIns="0" bIns="0" anchor="t"/>
          <a:lstStyle/>
          <a:p>
            <a:pPr marL="0" marR="0" indent="0" algn="l">
              <a:lnSpc>
                <a:spcPct val="83519"/>
              </a:lnSpc>
              <a:spcAft>
                <a:spcPts val="0"/>
              </a:spcAft>
            </a:pPr>
            <a:r>
              <a:rPr lang="en-US" sz="1800" b="1" spc="-75">
                <a:solidFill>
                  <a:srgbClr val="FFFFFF"/>
                </a:solidFill>
                <a:latin typeface="Arial" panose="22635452340000000000" pitchFamily="2"/>
              </a:rPr>
              <a:t>Present &amp; Future </a:t>
            </a:r>
          </a:p>
        </p:txBody>
      </p:sp>
      <p:sp>
        <p:nvSpPr>
          <p:cNvPr id="334" name="Text Placeholder 333"/>
          <p:cNvSpPr>
            <a:spLocks noGrp="1"/>
          </p:cNvSpPr>
          <p:nvPr>
            <p:ph type="body" idx="10"/>
          </p:nvPr>
        </p:nvSpPr>
        <p:spPr>
          <a:xfrm>
            <a:off x="1024255" y="1266825"/>
            <a:ext cx="3145155" cy="850900"/>
          </a:xfrm>
          <a:prstGeom prst="rect">
            <a:avLst/>
          </a:prstGeom>
          <a:noFill/>
          <a:ln w="0" cmpd="sng">
            <a:noFill/>
            <a:prstDash val="solid"/>
          </a:ln>
        </p:spPr>
        <p:txBody>
          <a:bodyPr vert="horz" lIns="0" tIns="0" rIns="0" bIns="0" anchor="t"/>
          <a:lstStyle/>
          <a:p>
            <a:pPr marL="0" marR="0" indent="0" algn="r">
              <a:lnSpc>
                <a:spcPct val="95999"/>
              </a:lnSpc>
              <a:spcAft>
                <a:spcPts val="0"/>
              </a:spcAft>
            </a:pPr>
            <a:r>
              <a:rPr lang="en-US" sz="1800" spc="-60">
                <a:solidFill>
                  <a:srgbClr val="002048"/>
                </a:solidFill>
                <a:latin typeface="Calibri" panose="22635452340000000000" pitchFamily="1"/>
              </a:rPr>
              <a:t>Little community education about </a:t>
            </a:r>
          </a:p>
          <a:p>
            <a:pPr marL="0" marR="0" indent="0" algn="l">
              <a:lnSpc>
                <a:spcPct val="95999"/>
              </a:lnSpc>
              <a:spcBef>
                <a:spcPts val="0"/>
              </a:spcBef>
              <a:spcAft>
                <a:spcPts val="0"/>
              </a:spcAft>
            </a:pPr>
            <a:r>
              <a:rPr lang="en-US" sz="1800" spc="-40">
                <a:solidFill>
                  <a:srgbClr val="002048"/>
                </a:solidFill>
                <a:latin typeface="Calibri" panose="22635452340000000000" pitchFamily="1"/>
              </a:rPr>
              <a:t>research – only when university </a:t>
            </a:r>
          </a:p>
          <a:p>
            <a:pPr marL="0" marR="0" indent="0" algn="l">
              <a:lnSpc>
                <a:spcPct val="95999"/>
              </a:lnSpc>
              <a:spcBef>
                <a:spcPts val="0"/>
              </a:spcBef>
              <a:spcAft>
                <a:spcPts val="0"/>
              </a:spcAft>
            </a:pPr>
            <a:r>
              <a:rPr lang="en-US" sz="1800" spc="-40">
                <a:solidFill>
                  <a:srgbClr val="002048"/>
                </a:solidFill>
                <a:latin typeface="Calibri" panose="22635452340000000000" pitchFamily="1"/>
              </a:rPr>
              <a:t>wants to recruit participants </a:t>
            </a:r>
          </a:p>
        </p:txBody>
      </p:sp>
      <p:sp>
        <p:nvSpPr>
          <p:cNvPr id="335" name="Text Placeholder 334"/>
          <p:cNvSpPr>
            <a:spLocks noGrp="1"/>
          </p:cNvSpPr>
          <p:nvPr>
            <p:ph type="body" idx="10"/>
          </p:nvPr>
        </p:nvSpPr>
        <p:spPr>
          <a:xfrm>
            <a:off x="5571490" y="1333500"/>
            <a:ext cx="2956560" cy="579755"/>
          </a:xfrm>
          <a:prstGeom prst="rect">
            <a:avLst/>
          </a:prstGeom>
          <a:noFill/>
          <a:ln w="0" cmpd="sng">
            <a:noFill/>
            <a:prstDash val="solid"/>
          </a:ln>
        </p:spPr>
        <p:txBody>
          <a:bodyPr vert="horz" lIns="0" tIns="0" rIns="0" bIns="0" anchor="t"/>
          <a:lstStyle/>
          <a:p>
            <a:pPr marL="0" marR="0" indent="0" algn="r">
              <a:lnSpc>
                <a:spcPct val="95999"/>
              </a:lnSpc>
              <a:spcAft>
                <a:spcPts val="0"/>
              </a:spcAft>
            </a:pPr>
            <a:r>
              <a:rPr lang="en-US" sz="1800" spc="-70">
                <a:solidFill>
                  <a:srgbClr val="000000"/>
                </a:solidFill>
                <a:latin typeface="Calibri" panose="22635452340000000000" pitchFamily="1"/>
              </a:rPr>
              <a:t>Educating the community about </a:t>
            </a:r>
          </a:p>
          <a:p>
            <a:pPr marL="0" marR="0" indent="0" algn="l">
              <a:lnSpc>
                <a:spcPct val="95999"/>
              </a:lnSpc>
              <a:spcBef>
                <a:spcPts val="0"/>
              </a:spcBef>
              <a:spcAft>
                <a:spcPts val="180"/>
              </a:spcAft>
            </a:pPr>
            <a:r>
              <a:rPr lang="en-US" sz="1800" spc="-40">
                <a:solidFill>
                  <a:srgbClr val="000000"/>
                </a:solidFill>
                <a:latin typeface="Calibri" panose="22635452340000000000" pitchFamily="1"/>
              </a:rPr>
              <a:t>research beyond recruiting </a:t>
            </a:r>
          </a:p>
        </p:txBody>
      </p:sp>
      <p:sp>
        <p:nvSpPr>
          <p:cNvPr id="336" name="Text Placeholder 335"/>
          <p:cNvSpPr>
            <a:spLocks noGrp="1"/>
          </p:cNvSpPr>
          <p:nvPr>
            <p:ph type="body" idx="10"/>
          </p:nvPr>
        </p:nvSpPr>
        <p:spPr>
          <a:xfrm>
            <a:off x="953770" y="2336165"/>
            <a:ext cx="2600325" cy="579755"/>
          </a:xfrm>
          <a:prstGeom prst="rect">
            <a:avLst/>
          </a:prstGeom>
          <a:noFill/>
          <a:ln w="0" cmpd="sng">
            <a:noFill/>
            <a:prstDash val="solid"/>
          </a:ln>
        </p:spPr>
        <p:txBody>
          <a:bodyPr vert="horz" lIns="0" tIns="0" rIns="0" bIns="0" anchor="t"/>
          <a:lstStyle/>
          <a:p>
            <a:pPr marL="0" marR="0" indent="0" algn="l">
              <a:lnSpc>
                <a:spcPct val="95999"/>
              </a:lnSpc>
              <a:spcAft>
                <a:spcPts val="0"/>
              </a:spcAft>
            </a:pPr>
            <a:r>
              <a:rPr lang="en-US" sz="1800" spc="-70">
                <a:solidFill>
                  <a:srgbClr val="000000"/>
                </a:solidFill>
                <a:latin typeface="Calibri" panose="22635452340000000000" pitchFamily="1"/>
              </a:rPr>
              <a:t>Community had to knock on </a:t>
            </a:r>
          </a:p>
          <a:p>
            <a:pPr marL="0" marR="0" indent="0" algn="l">
              <a:lnSpc>
                <a:spcPct val="95999"/>
              </a:lnSpc>
              <a:spcBef>
                <a:spcPts val="0"/>
              </a:spcBef>
              <a:spcAft>
                <a:spcPts val="180"/>
              </a:spcAft>
            </a:pPr>
            <a:r>
              <a:rPr lang="en-US" sz="1800" spc="-40">
                <a:solidFill>
                  <a:srgbClr val="000000"/>
                </a:solidFill>
                <a:latin typeface="Calibri" panose="22635452340000000000" pitchFamily="1"/>
              </a:rPr>
              <a:t>university door for help </a:t>
            </a:r>
          </a:p>
        </p:txBody>
      </p:sp>
      <p:sp>
        <p:nvSpPr>
          <p:cNvPr id="337" name="Text Placeholder 336"/>
          <p:cNvSpPr>
            <a:spLocks noGrp="1"/>
          </p:cNvSpPr>
          <p:nvPr>
            <p:ph type="body" idx="10"/>
          </p:nvPr>
        </p:nvSpPr>
        <p:spPr>
          <a:xfrm>
            <a:off x="5571490" y="2132330"/>
            <a:ext cx="3359150" cy="579755"/>
          </a:xfrm>
          <a:prstGeom prst="rect">
            <a:avLst/>
          </a:prstGeom>
          <a:noFill/>
          <a:ln w="0" cmpd="sng">
            <a:noFill/>
            <a:prstDash val="solid"/>
          </a:ln>
        </p:spPr>
        <p:txBody>
          <a:bodyPr vert="horz" lIns="0" tIns="0" rIns="0" bIns="0" anchor="t"/>
          <a:lstStyle/>
          <a:p>
            <a:pPr marL="0" marR="0" indent="0" algn="l">
              <a:lnSpc>
                <a:spcPts val="2200"/>
              </a:lnSpc>
              <a:spcAft>
                <a:spcPts val="0"/>
              </a:spcAft>
            </a:pPr>
            <a:r>
              <a:rPr lang="en-US" sz="1800" spc="-60">
                <a:solidFill>
                  <a:srgbClr val="000000"/>
                </a:solidFill>
                <a:latin typeface="Calibri" panose="22635452340000000000" pitchFamily="1"/>
              </a:rPr>
              <a:t>University inviting the community to </a:t>
            </a:r>
          </a:p>
          <a:p>
            <a:pPr marL="0" marR="0" indent="0" algn="l">
              <a:lnSpc>
                <a:spcPct val="95999"/>
              </a:lnSpc>
              <a:spcBef>
                <a:spcPts val="360"/>
              </a:spcBef>
              <a:spcAft>
                <a:spcPts val="0"/>
              </a:spcAft>
            </a:pPr>
            <a:r>
              <a:rPr lang="en-US" sz="1800" spc="0">
                <a:solidFill>
                  <a:srgbClr val="000000"/>
                </a:solidFill>
                <a:latin typeface="Calibri" panose="22635452340000000000" pitchFamily="1"/>
              </a:rPr>
              <a:t>partner </a:t>
            </a:r>
          </a:p>
        </p:txBody>
      </p:sp>
      <p:sp>
        <p:nvSpPr>
          <p:cNvPr id="338" name="Text Placeholder 337"/>
          <p:cNvSpPr>
            <a:spLocks noGrp="1"/>
          </p:cNvSpPr>
          <p:nvPr>
            <p:ph type="body" idx="10"/>
          </p:nvPr>
        </p:nvSpPr>
        <p:spPr>
          <a:xfrm>
            <a:off x="1060450" y="3098165"/>
            <a:ext cx="2371725" cy="305435"/>
          </a:xfrm>
          <a:prstGeom prst="rect">
            <a:avLst/>
          </a:prstGeom>
          <a:noFill/>
          <a:ln w="0" cmpd="sng">
            <a:noFill/>
            <a:prstDash val="solid"/>
          </a:ln>
        </p:spPr>
        <p:txBody>
          <a:bodyPr vert="horz" lIns="0" tIns="0" rIns="0" bIns="0" anchor="t"/>
          <a:lstStyle/>
          <a:p>
            <a:pPr marL="0" marR="0" indent="0" algn="l">
              <a:lnSpc>
                <a:spcPct val="95999"/>
              </a:lnSpc>
              <a:spcAft>
                <a:spcPts val="180"/>
              </a:spcAft>
            </a:pPr>
            <a:r>
              <a:rPr lang="en-US" sz="1800" spc="-70">
                <a:solidFill>
                  <a:srgbClr val="000000"/>
                </a:solidFill>
                <a:latin typeface="Calibri" panose="22635452340000000000" pitchFamily="1"/>
              </a:rPr>
              <a:t>Meetings held on campus </a:t>
            </a:r>
          </a:p>
        </p:txBody>
      </p:sp>
      <p:sp>
        <p:nvSpPr>
          <p:cNvPr id="339" name="Text Placeholder 338"/>
          <p:cNvSpPr>
            <a:spLocks noGrp="1"/>
          </p:cNvSpPr>
          <p:nvPr>
            <p:ph type="body" idx="10"/>
          </p:nvPr>
        </p:nvSpPr>
        <p:spPr>
          <a:xfrm>
            <a:off x="5611495" y="2830195"/>
            <a:ext cx="3303905" cy="854075"/>
          </a:xfrm>
          <a:prstGeom prst="rect">
            <a:avLst/>
          </a:prstGeom>
          <a:noFill/>
          <a:ln w="0" cmpd="sng">
            <a:noFill/>
            <a:prstDash val="solid"/>
          </a:ln>
        </p:spPr>
        <p:txBody>
          <a:bodyPr vert="horz" lIns="0" tIns="0" rIns="0" bIns="0" anchor="t"/>
          <a:lstStyle/>
          <a:p>
            <a:pPr marL="0" marR="0" indent="0" algn="l">
              <a:lnSpc>
                <a:spcPct val="95999"/>
              </a:lnSpc>
              <a:spcAft>
                <a:spcPts val="0"/>
              </a:spcAft>
            </a:pPr>
            <a:r>
              <a:rPr lang="en-US" sz="1800" spc="-55">
                <a:solidFill>
                  <a:srgbClr val="000000"/>
                </a:solidFill>
                <a:latin typeface="Calibri" panose="22635452340000000000" pitchFamily="1"/>
              </a:rPr>
              <a:t>Meetings held in the community or </a:t>
            </a:r>
          </a:p>
          <a:p>
            <a:pPr marL="0" marR="0" indent="0" algn="l">
              <a:lnSpc>
                <a:spcPct val="95999"/>
              </a:lnSpc>
              <a:spcBef>
                <a:spcPts val="0"/>
              </a:spcBef>
              <a:spcAft>
                <a:spcPts val="0"/>
              </a:spcAft>
            </a:pPr>
            <a:r>
              <a:rPr lang="en-US" sz="1800" spc="-60">
                <a:solidFill>
                  <a:srgbClr val="000000"/>
                </a:solidFill>
                <a:latin typeface="Calibri" panose="22635452340000000000" pitchFamily="1"/>
              </a:rPr>
              <a:t>compensated for parking if meeting </a:t>
            </a:r>
          </a:p>
          <a:p>
            <a:pPr marL="0" marR="0" indent="0" algn="l">
              <a:lnSpc>
                <a:spcPct val="95999"/>
              </a:lnSpc>
              <a:spcBef>
                <a:spcPts val="0"/>
              </a:spcBef>
              <a:spcAft>
                <a:spcPts val="0"/>
              </a:spcAft>
            </a:pPr>
            <a:r>
              <a:rPr lang="en-US" sz="1800" spc="0">
                <a:solidFill>
                  <a:srgbClr val="000000"/>
                </a:solidFill>
                <a:latin typeface="Calibri" panose="22635452340000000000" pitchFamily="1"/>
              </a:rPr>
              <a:t>held on campus </a:t>
            </a:r>
          </a:p>
        </p:txBody>
      </p:sp>
      <p:sp>
        <p:nvSpPr>
          <p:cNvPr id="340" name="Text Placeholder 339"/>
          <p:cNvSpPr>
            <a:spLocks noGrp="1"/>
          </p:cNvSpPr>
          <p:nvPr>
            <p:ph type="body" idx="10"/>
          </p:nvPr>
        </p:nvSpPr>
        <p:spPr>
          <a:xfrm>
            <a:off x="1060450" y="3756660"/>
            <a:ext cx="3130550" cy="540385"/>
          </a:xfrm>
          <a:prstGeom prst="rect">
            <a:avLst/>
          </a:prstGeom>
          <a:noFill/>
          <a:ln w="0" cmpd="sng">
            <a:noFill/>
            <a:prstDash val="solid"/>
          </a:ln>
        </p:spPr>
        <p:txBody>
          <a:bodyPr vert="horz" lIns="0" tIns="0" rIns="0" bIns="0" anchor="t"/>
          <a:lstStyle/>
          <a:p>
            <a:pPr marL="0" marR="0" indent="0" algn="l">
              <a:lnSpc>
                <a:spcPct val="95999"/>
              </a:lnSpc>
              <a:spcAft>
                <a:spcPts val="0"/>
              </a:spcAft>
            </a:pPr>
            <a:r>
              <a:rPr lang="en-US" sz="1800" spc="-70">
                <a:solidFill>
                  <a:srgbClr val="000000"/>
                </a:solidFill>
                <a:latin typeface="Calibri" panose="22635452340000000000" pitchFamily="1"/>
              </a:rPr>
              <a:t>University determines community </a:t>
            </a:r>
          </a:p>
          <a:p>
            <a:pPr marL="0" marR="0" indent="0" algn="l">
              <a:lnSpc>
                <a:spcPct val="86399"/>
              </a:lnSpc>
              <a:spcBef>
                <a:spcPts val="0"/>
              </a:spcBef>
              <a:spcAft>
                <a:spcPts val="0"/>
              </a:spcAft>
            </a:pPr>
            <a:r>
              <a:rPr lang="en-US" sz="1800" spc="0">
                <a:solidFill>
                  <a:srgbClr val="000000"/>
                </a:solidFill>
                <a:latin typeface="Calibri" panose="22635452340000000000" pitchFamily="1"/>
              </a:rPr>
              <a:t>needs </a:t>
            </a:r>
          </a:p>
        </p:txBody>
      </p:sp>
      <p:sp>
        <p:nvSpPr>
          <p:cNvPr id="341" name="Text Placeholder 340"/>
          <p:cNvSpPr>
            <a:spLocks noGrp="1"/>
          </p:cNvSpPr>
          <p:nvPr>
            <p:ph type="body" idx="10"/>
          </p:nvPr>
        </p:nvSpPr>
        <p:spPr>
          <a:xfrm>
            <a:off x="5626735" y="3827145"/>
            <a:ext cx="3288665" cy="539750"/>
          </a:xfrm>
          <a:prstGeom prst="rect">
            <a:avLst/>
          </a:prstGeom>
          <a:noFill/>
          <a:ln w="0" cmpd="sng">
            <a:noFill/>
            <a:prstDash val="solid"/>
          </a:ln>
        </p:spPr>
        <p:txBody>
          <a:bodyPr vert="horz" lIns="0" tIns="0" rIns="0" bIns="0" anchor="t"/>
          <a:lstStyle/>
          <a:p>
            <a:pPr marL="0" marR="0" indent="0" algn="l">
              <a:lnSpc>
                <a:spcPct val="95999"/>
              </a:lnSpc>
              <a:spcAft>
                <a:spcPts val="0"/>
              </a:spcAft>
            </a:pPr>
            <a:r>
              <a:rPr lang="en-US" sz="1800" spc="-65">
                <a:solidFill>
                  <a:srgbClr val="000000"/>
                </a:solidFill>
                <a:latin typeface="Calibri" panose="22635452340000000000" pitchFamily="1"/>
              </a:rPr>
              <a:t>Community determines community </a:t>
            </a:r>
          </a:p>
          <a:p>
            <a:pPr marL="0" marR="0" indent="0" algn="l">
              <a:lnSpc>
                <a:spcPct val="85439"/>
              </a:lnSpc>
              <a:spcBef>
                <a:spcPts val="0"/>
              </a:spcBef>
              <a:spcAft>
                <a:spcPts val="0"/>
              </a:spcAft>
            </a:pPr>
            <a:r>
              <a:rPr lang="en-US" sz="1800" spc="110">
                <a:solidFill>
                  <a:srgbClr val="000000"/>
                </a:solidFill>
                <a:latin typeface="Calibri" panose="22635452340000000000" pitchFamily="1"/>
              </a:rPr>
              <a:t>need </a:t>
            </a:r>
          </a:p>
        </p:txBody>
      </p:sp>
      <p:sp>
        <p:nvSpPr>
          <p:cNvPr id="342" name="Text Placeholder 341"/>
          <p:cNvSpPr>
            <a:spLocks noGrp="1"/>
          </p:cNvSpPr>
          <p:nvPr>
            <p:ph type="body" idx="10"/>
          </p:nvPr>
        </p:nvSpPr>
        <p:spPr>
          <a:xfrm>
            <a:off x="1060450" y="4689475"/>
            <a:ext cx="2353310" cy="540385"/>
          </a:xfrm>
          <a:prstGeom prst="rect">
            <a:avLst/>
          </a:prstGeom>
          <a:noFill/>
          <a:ln w="0" cmpd="sng">
            <a:noFill/>
            <a:prstDash val="solid"/>
          </a:ln>
        </p:spPr>
        <p:txBody>
          <a:bodyPr vert="horz" lIns="0" tIns="0" rIns="0" bIns="0" anchor="t"/>
          <a:lstStyle/>
          <a:p>
            <a:pPr marL="0" marR="0" indent="0" algn="l">
              <a:lnSpc>
                <a:spcPct val="95999"/>
              </a:lnSpc>
              <a:spcAft>
                <a:spcPts val="0"/>
              </a:spcAft>
            </a:pPr>
            <a:r>
              <a:rPr lang="en-US" sz="1800" spc="-70">
                <a:solidFill>
                  <a:srgbClr val="000000"/>
                </a:solidFill>
                <a:latin typeface="Calibri" panose="22635452340000000000" pitchFamily="1"/>
              </a:rPr>
              <a:t>University benefited from </a:t>
            </a:r>
          </a:p>
          <a:p>
            <a:pPr marL="0" marR="0" indent="0" algn="l">
              <a:lnSpc>
                <a:spcPct val="86399"/>
              </a:lnSpc>
              <a:spcBef>
                <a:spcPts val="0"/>
              </a:spcBef>
              <a:spcAft>
                <a:spcPts val="0"/>
              </a:spcAft>
            </a:pPr>
            <a:r>
              <a:rPr lang="en-US" sz="1800" spc="0">
                <a:solidFill>
                  <a:srgbClr val="000000"/>
                </a:solidFill>
                <a:latin typeface="Calibri" panose="22635452340000000000" pitchFamily="1"/>
              </a:rPr>
              <a:t>research </a:t>
            </a:r>
          </a:p>
        </p:txBody>
      </p:sp>
      <p:sp>
        <p:nvSpPr>
          <p:cNvPr id="343" name="Text Placeholder 342"/>
          <p:cNvSpPr>
            <a:spLocks noGrp="1"/>
          </p:cNvSpPr>
          <p:nvPr>
            <p:ph type="body" idx="10"/>
          </p:nvPr>
        </p:nvSpPr>
        <p:spPr>
          <a:xfrm>
            <a:off x="5626735" y="4606925"/>
            <a:ext cx="3453130" cy="854075"/>
          </a:xfrm>
          <a:prstGeom prst="rect">
            <a:avLst/>
          </a:prstGeom>
          <a:noFill/>
          <a:ln w="0" cmpd="sng">
            <a:noFill/>
            <a:prstDash val="solid"/>
          </a:ln>
        </p:spPr>
        <p:txBody>
          <a:bodyPr vert="horz" lIns="0" tIns="0" rIns="0" bIns="0" anchor="t"/>
          <a:lstStyle/>
          <a:p>
            <a:pPr marL="0" marR="0" indent="0" algn="r">
              <a:lnSpc>
                <a:spcPct val="95999"/>
              </a:lnSpc>
              <a:spcAft>
                <a:spcPts val="0"/>
              </a:spcAft>
            </a:pPr>
            <a:r>
              <a:rPr lang="en-US" sz="1800" spc="-60">
                <a:solidFill>
                  <a:srgbClr val="000000"/>
                </a:solidFill>
                <a:latin typeface="Calibri" panose="22635452340000000000" pitchFamily="1"/>
              </a:rPr>
              <a:t>Benefits shared. Community partners </a:t>
            </a:r>
          </a:p>
          <a:p>
            <a:pPr marL="0" marR="0" indent="0" algn="l">
              <a:lnSpc>
                <a:spcPct val="95999"/>
              </a:lnSpc>
              <a:spcBef>
                <a:spcPts val="0"/>
              </a:spcBef>
              <a:spcAft>
                <a:spcPts val="0"/>
              </a:spcAft>
            </a:pPr>
            <a:r>
              <a:rPr lang="en-US" sz="1800" spc="-40">
                <a:solidFill>
                  <a:srgbClr val="000000"/>
                </a:solidFill>
                <a:latin typeface="Calibri" panose="22635452340000000000" pitchFamily="1"/>
              </a:rPr>
              <a:t>present, prepare manuscripts, &amp; are </a:t>
            </a:r>
          </a:p>
          <a:p>
            <a:pPr marL="0" marR="0" indent="0" algn="l">
              <a:lnSpc>
                <a:spcPct val="95999"/>
              </a:lnSpc>
              <a:spcBef>
                <a:spcPts val="0"/>
              </a:spcBef>
              <a:spcAft>
                <a:spcPts val="0"/>
              </a:spcAft>
            </a:pPr>
            <a:r>
              <a:rPr lang="en-US" sz="1800" spc="0">
                <a:solidFill>
                  <a:srgbClr val="000000"/>
                </a:solidFill>
                <a:latin typeface="Calibri" panose="22635452340000000000" pitchFamily="1"/>
              </a:rPr>
              <a:t>acknowledged </a:t>
            </a:r>
          </a:p>
        </p:txBody>
      </p:sp>
      <p:sp>
        <p:nvSpPr>
          <p:cNvPr id="344" name="Text Placeholder 343"/>
          <p:cNvSpPr>
            <a:spLocks noGrp="1"/>
          </p:cNvSpPr>
          <p:nvPr>
            <p:ph type="body" idx="10"/>
          </p:nvPr>
        </p:nvSpPr>
        <p:spPr>
          <a:xfrm>
            <a:off x="999490" y="5509260"/>
            <a:ext cx="2365375" cy="540385"/>
          </a:xfrm>
          <a:prstGeom prst="rect">
            <a:avLst/>
          </a:prstGeom>
          <a:noFill/>
          <a:ln w="0" cmpd="sng">
            <a:noFill/>
            <a:prstDash val="solid"/>
          </a:ln>
        </p:spPr>
        <p:txBody>
          <a:bodyPr vert="horz" lIns="0" tIns="0" rIns="0" bIns="0" anchor="t"/>
          <a:lstStyle/>
          <a:p>
            <a:pPr marL="0" marR="0" indent="0" algn="l">
              <a:lnSpc>
                <a:spcPts val="2200"/>
              </a:lnSpc>
              <a:spcAft>
                <a:spcPts val="0"/>
              </a:spcAft>
            </a:pPr>
            <a:r>
              <a:rPr lang="en-US" sz="1800" spc="-70">
                <a:solidFill>
                  <a:srgbClr val="000000"/>
                </a:solidFill>
                <a:latin typeface="Calibri" panose="22635452340000000000" pitchFamily="1"/>
              </a:rPr>
              <a:t>University holds money &amp; </a:t>
            </a:r>
          </a:p>
          <a:p>
            <a:pPr marL="0" marR="0" indent="0" algn="l">
              <a:lnSpc>
                <a:spcPts val="2000"/>
              </a:lnSpc>
              <a:spcBef>
                <a:spcPts val="360"/>
              </a:spcBef>
              <a:spcAft>
                <a:spcPts val="0"/>
              </a:spcAft>
            </a:pPr>
            <a:r>
              <a:rPr lang="en-US" sz="1800" spc="0">
                <a:solidFill>
                  <a:srgbClr val="000000"/>
                </a:solidFill>
                <a:latin typeface="Calibri" panose="22635452340000000000" pitchFamily="1"/>
              </a:rPr>
              <a:t>resources </a:t>
            </a:r>
          </a:p>
        </p:txBody>
      </p:sp>
      <p:sp>
        <p:nvSpPr>
          <p:cNvPr id="345" name="Text Placeholder 344"/>
          <p:cNvSpPr>
            <a:spLocks noGrp="1"/>
          </p:cNvSpPr>
          <p:nvPr>
            <p:ph type="body" idx="10"/>
          </p:nvPr>
        </p:nvSpPr>
        <p:spPr>
          <a:xfrm>
            <a:off x="5623560" y="5622290"/>
            <a:ext cx="2533015" cy="305435"/>
          </a:xfrm>
          <a:prstGeom prst="rect">
            <a:avLst/>
          </a:prstGeom>
          <a:noFill/>
          <a:ln w="0" cmpd="sng">
            <a:noFill/>
            <a:prstDash val="solid"/>
          </a:ln>
        </p:spPr>
        <p:txBody>
          <a:bodyPr vert="horz" lIns="0" tIns="0" rIns="0" bIns="0" anchor="t"/>
          <a:lstStyle/>
          <a:p>
            <a:pPr marL="0" marR="0" indent="0" algn="l">
              <a:lnSpc>
                <a:spcPct val="95999"/>
              </a:lnSpc>
              <a:spcAft>
                <a:spcPts val="180"/>
              </a:spcAft>
            </a:pPr>
            <a:r>
              <a:rPr lang="en-US" sz="1800" spc="-65">
                <a:solidFill>
                  <a:srgbClr val="000000"/>
                </a:solidFill>
                <a:latin typeface="Calibri" panose="22635452340000000000" pitchFamily="1"/>
              </a:rPr>
              <a:t>Sharing money &amp; resources </a:t>
            </a:r>
          </a:p>
        </p:txBody>
      </p:sp>
      <p:sp>
        <p:nvSpPr>
          <p:cNvPr id="346" name="Text Placeholder 345"/>
          <p:cNvSpPr>
            <a:spLocks noGrp="1"/>
          </p:cNvSpPr>
          <p:nvPr>
            <p:ph type="body" idx="10"/>
          </p:nvPr>
        </p:nvSpPr>
        <p:spPr>
          <a:xfrm>
            <a:off x="1009015" y="6301740"/>
            <a:ext cx="2855595" cy="302260"/>
          </a:xfrm>
          <a:prstGeom prst="rect">
            <a:avLst/>
          </a:prstGeom>
          <a:noFill/>
          <a:ln w="0" cmpd="sng">
            <a:noFill/>
            <a:prstDash val="solid"/>
          </a:ln>
        </p:spPr>
        <p:txBody>
          <a:bodyPr vert="horz" lIns="0" tIns="0" rIns="0" bIns="0" anchor="t"/>
          <a:lstStyle/>
          <a:p>
            <a:pPr marL="0" marR="0" indent="0" algn="l">
              <a:lnSpc>
                <a:spcPct val="95999"/>
              </a:lnSpc>
              <a:spcAft>
                <a:spcPts val="180"/>
              </a:spcAft>
            </a:pPr>
            <a:r>
              <a:rPr lang="en-US" sz="1800" spc="-70">
                <a:solidFill>
                  <a:srgbClr val="000000"/>
                </a:solidFill>
                <a:latin typeface="Calibri" panose="22635452340000000000" pitchFamily="1"/>
              </a:rPr>
              <a:t>University says and determines </a:t>
            </a:r>
          </a:p>
        </p:txBody>
      </p:sp>
      <p:sp>
        <p:nvSpPr>
          <p:cNvPr id="347" name="Text Placeholder 346"/>
          <p:cNvSpPr>
            <a:spLocks noGrp="1"/>
          </p:cNvSpPr>
          <p:nvPr>
            <p:ph type="body" idx="10"/>
          </p:nvPr>
        </p:nvSpPr>
        <p:spPr>
          <a:xfrm>
            <a:off x="5617210" y="6069965"/>
            <a:ext cx="2987040" cy="579755"/>
          </a:xfrm>
          <a:prstGeom prst="rect">
            <a:avLst/>
          </a:prstGeom>
          <a:noFill/>
          <a:ln w="0" cmpd="sng">
            <a:noFill/>
            <a:prstDash val="solid"/>
          </a:ln>
        </p:spPr>
        <p:txBody>
          <a:bodyPr vert="horz" lIns="0" tIns="0" rIns="0" bIns="0" anchor="t"/>
          <a:lstStyle/>
          <a:p>
            <a:pPr marL="0" marR="0" indent="0" algn="l">
              <a:lnSpc>
                <a:spcPct val="95999"/>
              </a:lnSpc>
              <a:spcAft>
                <a:spcPts val="0"/>
              </a:spcAft>
            </a:pPr>
            <a:r>
              <a:rPr lang="en-US" sz="1800" spc="-65">
                <a:solidFill>
                  <a:srgbClr val="000000"/>
                </a:solidFill>
                <a:latin typeface="Calibri" panose="22635452340000000000" pitchFamily="1"/>
              </a:rPr>
              <a:t>The partnership says and shared </a:t>
            </a:r>
          </a:p>
          <a:p>
            <a:pPr marL="0" marR="0" indent="0" algn="l">
              <a:lnSpc>
                <a:spcPct val="95999"/>
              </a:lnSpc>
              <a:spcBef>
                <a:spcPts val="0"/>
              </a:spcBef>
              <a:spcAft>
                <a:spcPts val="180"/>
              </a:spcAft>
            </a:pPr>
            <a:r>
              <a:rPr lang="en-US" sz="1800" spc="0">
                <a:solidFill>
                  <a:srgbClr val="000000"/>
                </a:solidFill>
                <a:latin typeface="Calibri" panose="22635452340000000000" pitchFamily="1"/>
              </a:rPr>
              <a:t>decision-making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 id="2147483668" r:id="rId6"/>
    <p:sldLayoutId id="2147483670" r:id="rId7"/>
    <p:sldLayoutId id="2147483681" r:id="rId8"/>
    <p:sldLayoutId id="2147483697" r:id="rId9"/>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www.hhs.gov/ohrp/humansubjects/guidance/belmont.html" TargetMode="External"/><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6" name="Image.jpg"/>
          <p:cNvPicPr/>
          <p:nvPr/>
        </p:nvPicPr>
        <p:blipFill>
          <a:blip r:embed="rId2" cstate="print"/>
          <a:stretch>
            <a:fillRect/>
          </a:stretch>
        </p:blipFill>
        <p:spPr>
          <a:xfrm>
            <a:off x="0" y="2447290"/>
            <a:ext cx="9144000" cy="1049020"/>
          </a:xfrm>
          <a:prstGeom prst="rect">
            <a:avLst/>
          </a:prstGeom>
        </p:spPr>
      </p:pic>
      <p:sp>
        <p:nvSpPr>
          <p:cNvPr id="4" name="Text Placeholder 3"/>
          <p:cNvSpPr>
            <a:spLocks noGrp="1"/>
          </p:cNvSpPr>
          <p:nvPr>
            <p:ph type="body" idx="10"/>
          </p:nvPr>
        </p:nvSpPr>
        <p:spPr>
          <a:xfrm>
            <a:off x="0" y="508000"/>
            <a:ext cx="9144000" cy="1939290"/>
          </a:xfrm>
          <a:prstGeom prst="rect">
            <a:avLst/>
          </a:prstGeom>
          <a:noFill/>
          <a:ln w="0" cmpd="sng">
            <a:noFill/>
            <a:prstDash val="solid"/>
          </a:ln>
        </p:spPr>
        <p:txBody>
          <a:bodyPr vert="horz" lIns="0" tIns="0" rIns="0" bIns="0" anchor="t">
            <a:normAutofit fontScale="97500"/>
          </a:bodyPr>
          <a:lstStyle/>
          <a:p>
            <a:pPr marL="914400" marR="0" indent="0" algn="ctr">
              <a:lnSpc>
                <a:spcPct val="95999"/>
              </a:lnSpc>
              <a:spcAft>
                <a:spcPts val="0"/>
              </a:spcAft>
            </a:pPr>
            <a:r>
              <a:rPr lang="en-US" sz="3600" spc="220" dirty="0">
                <a:solidFill>
                  <a:srgbClr val="003366"/>
                </a:solidFill>
                <a:latin typeface="Arial" panose="22635452340000000000" pitchFamily="2"/>
              </a:rPr>
              <a:t>Building Community Partnerships: </a:t>
            </a:r>
          </a:p>
          <a:p>
            <a:pPr marL="365760" marR="0" indent="0" algn="ctr">
              <a:lnSpc>
                <a:spcPct val="95999"/>
              </a:lnSpc>
              <a:spcBef>
                <a:spcPts val="0"/>
              </a:spcBef>
              <a:spcAft>
                <a:spcPts val="0"/>
              </a:spcAft>
            </a:pPr>
            <a:r>
              <a:rPr lang="en-US" sz="3600" spc="229" dirty="0" smtClean="0">
                <a:solidFill>
                  <a:srgbClr val="003366"/>
                </a:solidFill>
                <a:latin typeface="Arial" panose="22635452340000000000" pitchFamily="2"/>
              </a:rPr>
              <a:t>Research Ethics and the IRB</a:t>
            </a:r>
          </a:p>
          <a:p>
            <a:pPr marL="365760" marR="0" indent="0" algn="l">
              <a:lnSpc>
                <a:spcPct val="95999"/>
              </a:lnSpc>
              <a:spcBef>
                <a:spcPts val="0"/>
              </a:spcBef>
              <a:spcAft>
                <a:spcPts val="0"/>
              </a:spcAft>
            </a:pPr>
            <a:r>
              <a:rPr lang="en-US" sz="3600" spc="150" dirty="0" smtClean="0">
                <a:solidFill>
                  <a:srgbClr val="003366"/>
                </a:solidFill>
                <a:latin typeface="Arial" panose="22635452340000000000" pitchFamily="2"/>
              </a:rPr>
              <a:t> </a:t>
            </a:r>
            <a:endParaRPr lang="en-US" sz="3600" spc="150" dirty="0">
              <a:solidFill>
                <a:srgbClr val="003366"/>
              </a:solidFill>
              <a:latin typeface="Arial" panose="22635452340000000000" pitchFamily="2"/>
            </a:endParaRPr>
          </a:p>
        </p:txBody>
      </p:sp>
      <p:sp>
        <p:nvSpPr>
          <p:cNvPr id="7" name="Text Placeholder 6"/>
          <p:cNvSpPr>
            <a:spLocks noGrp="1"/>
          </p:cNvSpPr>
          <p:nvPr>
            <p:ph type="body" idx="10"/>
          </p:nvPr>
        </p:nvSpPr>
        <p:spPr>
          <a:xfrm>
            <a:off x="0" y="4304665"/>
            <a:ext cx="9144000" cy="1753235"/>
          </a:xfrm>
          <a:prstGeom prst="rect">
            <a:avLst/>
          </a:prstGeom>
          <a:noFill/>
          <a:ln w="0" cmpd="sng">
            <a:noFill/>
            <a:prstDash val="solid"/>
          </a:ln>
        </p:spPr>
        <p:txBody>
          <a:bodyPr vert="horz" lIns="0" tIns="0" rIns="0" bIns="0" anchor="t">
            <a:normAutofit fontScale="97500"/>
          </a:bodyPr>
          <a:lstStyle/>
          <a:p>
            <a:pPr marL="3794760" marR="0" indent="0" algn="l">
              <a:lnSpc>
                <a:spcPct val="95999"/>
              </a:lnSpc>
              <a:spcAft>
                <a:spcPts val="0"/>
              </a:spcAft>
            </a:pPr>
            <a:r>
              <a:rPr lang="en-US" sz="2000" spc="50" dirty="0" smtClean="0">
                <a:solidFill>
                  <a:srgbClr val="000000"/>
                </a:solidFill>
                <a:latin typeface="Arial" panose="22635452340000000000" pitchFamily="2"/>
              </a:rPr>
              <a:t>May 28, 2015</a:t>
            </a:r>
            <a:endParaRPr lang="en-US" sz="2000" spc="110" dirty="0">
              <a:solidFill>
                <a:srgbClr val="000000"/>
              </a:solidFill>
              <a:latin typeface="Arial" panose="22635452340000000000" pitchFamily="2"/>
            </a:endParaRPr>
          </a:p>
          <a:p>
            <a:pPr marL="3794760" marR="0" indent="0" algn="l">
              <a:lnSpc>
                <a:spcPct val="95999"/>
              </a:lnSpc>
              <a:spcAft>
                <a:spcPts val="0"/>
              </a:spcAft>
            </a:pPr>
            <a:endParaRPr lang="en-US" sz="2000" spc="110" dirty="0" smtClean="0">
              <a:solidFill>
                <a:srgbClr val="000000"/>
              </a:solidFill>
              <a:latin typeface="Arial" panose="22635452340000000000" pitchFamily="2"/>
            </a:endParaRPr>
          </a:p>
          <a:p>
            <a:pPr marL="3794760" marR="0" indent="0" algn="l">
              <a:lnSpc>
                <a:spcPct val="95999"/>
              </a:lnSpc>
              <a:spcAft>
                <a:spcPts val="0"/>
              </a:spcAft>
            </a:pPr>
            <a:r>
              <a:rPr lang="en-US" sz="2000" spc="110" dirty="0" smtClean="0">
                <a:solidFill>
                  <a:srgbClr val="000000"/>
                </a:solidFill>
                <a:latin typeface="Arial" panose="22635452340000000000" pitchFamily="2"/>
              </a:rPr>
              <a:t>John C. Smith, MSW, CIM, CIP </a:t>
            </a:r>
            <a:endParaRPr lang="en-US" sz="2000" spc="110" dirty="0">
              <a:solidFill>
                <a:srgbClr val="000000"/>
              </a:solidFill>
              <a:latin typeface="Arial" panose="22635452340000000000" pitchFamily="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1" name="Image.jpg"/>
          <p:cNvPicPr/>
          <p:nvPr/>
        </p:nvPicPr>
        <p:blipFill>
          <a:blip r:embed="rId2" cstate="print"/>
          <a:stretch>
            <a:fillRect/>
          </a:stretch>
        </p:blipFill>
        <p:spPr>
          <a:xfrm>
            <a:off x="8890" y="0"/>
            <a:ext cx="1049020" cy="6854825"/>
          </a:xfrm>
          <a:prstGeom prst="rect">
            <a:avLst/>
          </a:prstGeom>
        </p:spPr>
      </p:pic>
      <p:sp>
        <p:nvSpPr>
          <p:cNvPr id="42" name="Text Placeholder 41"/>
          <p:cNvSpPr>
            <a:spLocks noGrp="1"/>
          </p:cNvSpPr>
          <p:nvPr>
            <p:ph type="body" idx="10"/>
          </p:nvPr>
        </p:nvSpPr>
        <p:spPr>
          <a:xfrm>
            <a:off x="1447800" y="152400"/>
            <a:ext cx="7086600" cy="6477000"/>
          </a:xfrm>
          <a:prstGeom prst="rect">
            <a:avLst/>
          </a:prstGeom>
          <a:noFill/>
          <a:ln w="0" cmpd="sng">
            <a:noFill/>
            <a:prstDash val="solid"/>
          </a:ln>
        </p:spPr>
        <p:txBody>
          <a:bodyPr vert="horz" lIns="0" tIns="800100" rIns="0" bIns="0" anchor="t"/>
          <a:lstStyle/>
          <a:p>
            <a:pPr marL="0" marR="0" indent="0" algn="ctr">
              <a:lnSpc>
                <a:spcPct val="80639"/>
              </a:lnSpc>
              <a:spcAft>
                <a:spcPts val="0"/>
              </a:spcAft>
            </a:pPr>
            <a:r>
              <a:rPr lang="en-US" sz="3200" spc="0" dirty="0" smtClean="0">
                <a:solidFill>
                  <a:srgbClr val="003366"/>
                </a:solidFill>
                <a:latin typeface="Times New Roman" panose="22635452340000000000" pitchFamily="1"/>
              </a:rPr>
              <a:t>What are the IRB requirements for training?</a:t>
            </a:r>
          </a:p>
          <a:p>
            <a:pPr marL="0" marR="0" indent="0" algn="ctr">
              <a:lnSpc>
                <a:spcPct val="80639"/>
              </a:lnSpc>
              <a:spcAft>
                <a:spcPts val="0"/>
              </a:spcAft>
            </a:pPr>
            <a:endParaRPr lang="en-US" sz="2400" spc="0" dirty="0" smtClean="0">
              <a:solidFill>
                <a:srgbClr val="003366"/>
              </a:solidFill>
              <a:latin typeface="Times New Roman" panose="22635452340000000000" pitchFamily="1"/>
            </a:endParaRPr>
          </a:p>
          <a:p>
            <a:pPr marL="0" marR="0" indent="0" algn="l">
              <a:lnSpc>
                <a:spcPct val="80639"/>
              </a:lnSpc>
              <a:spcAft>
                <a:spcPts val="0"/>
              </a:spcAft>
            </a:pPr>
            <a:r>
              <a:rPr lang="en-US" sz="2400" spc="0" dirty="0" smtClean="0">
                <a:solidFill>
                  <a:srgbClr val="003366"/>
                </a:solidFill>
                <a:latin typeface="Times New Roman" panose="22635452340000000000" pitchFamily="1"/>
              </a:rPr>
              <a:t>Investigators and research staff must have the necessary training and expertise to</a:t>
            </a:r>
          </a:p>
          <a:p>
            <a:pPr marL="0" marR="0" indent="0" algn="l">
              <a:lnSpc>
                <a:spcPct val="80639"/>
              </a:lnSpc>
              <a:spcAft>
                <a:spcPts val="0"/>
              </a:spcAft>
            </a:pPr>
            <a:endParaRPr lang="en-US" sz="2400" dirty="0">
              <a:solidFill>
                <a:srgbClr val="003366"/>
              </a:solidFill>
              <a:latin typeface="Times New Roman" panose="22635452340000000000" pitchFamily="1"/>
            </a:endParaRPr>
          </a:p>
          <a:p>
            <a:pPr marL="342900" marR="0" indent="-342900" algn="l">
              <a:lnSpc>
                <a:spcPct val="80639"/>
              </a:lnSpc>
              <a:spcAft>
                <a:spcPts val="0"/>
              </a:spcAft>
              <a:buFont typeface="Courier New" panose="02070309020205020404" pitchFamily="49" charset="0"/>
              <a:buChar char="o"/>
            </a:pPr>
            <a:r>
              <a:rPr lang="en-US" sz="2400" spc="0" dirty="0" smtClean="0">
                <a:solidFill>
                  <a:srgbClr val="003366"/>
                </a:solidFill>
                <a:latin typeface="Times New Roman" panose="22635452340000000000" pitchFamily="1"/>
              </a:rPr>
              <a:t>Ensure the rights, welfare and safety of participants are protected</a:t>
            </a:r>
          </a:p>
          <a:p>
            <a:pPr marL="342900" marR="0" indent="-342900" algn="l">
              <a:lnSpc>
                <a:spcPct val="80639"/>
              </a:lnSpc>
              <a:spcAft>
                <a:spcPts val="0"/>
              </a:spcAft>
              <a:buFont typeface="Courier New" panose="02070309020205020404" pitchFamily="49" charset="0"/>
              <a:buChar char="o"/>
            </a:pPr>
            <a:r>
              <a:rPr lang="en-US" sz="2400" spc="0" dirty="0" smtClean="0">
                <a:solidFill>
                  <a:srgbClr val="003366"/>
                </a:solidFill>
                <a:latin typeface="Times New Roman" panose="22635452340000000000" pitchFamily="1"/>
              </a:rPr>
              <a:t>Comply with regulations concerning IRB review and approval, including</a:t>
            </a:r>
          </a:p>
          <a:p>
            <a:pPr marL="342900" marR="0" indent="-342900" algn="l">
              <a:lnSpc>
                <a:spcPct val="80639"/>
              </a:lnSpc>
              <a:spcAft>
                <a:spcPts val="0"/>
              </a:spcAft>
              <a:buFont typeface="Courier New" panose="02070309020205020404" pitchFamily="49" charset="0"/>
              <a:buChar char="o"/>
            </a:pPr>
            <a:endParaRPr lang="en-US" sz="2400" spc="0" dirty="0" smtClean="0">
              <a:solidFill>
                <a:srgbClr val="003366"/>
              </a:solidFill>
              <a:latin typeface="Times New Roman" panose="22635452340000000000" pitchFamily="1"/>
            </a:endParaRPr>
          </a:p>
          <a:p>
            <a:pPr marL="342900" lvl="3" indent="-342900" algn="l">
              <a:lnSpc>
                <a:spcPct val="80639"/>
              </a:lnSpc>
              <a:buFont typeface="Arial" panose="020B0604020202020204" pitchFamily="34" charset="0"/>
              <a:buChar char="•"/>
            </a:pPr>
            <a:r>
              <a:rPr lang="en-US" sz="2400" spc="0" dirty="0" smtClean="0">
                <a:solidFill>
                  <a:srgbClr val="003366"/>
                </a:solidFill>
                <a:latin typeface="Times New Roman" panose="22635452340000000000" pitchFamily="1"/>
              </a:rPr>
              <a:t>Informed consent requirements</a:t>
            </a:r>
          </a:p>
          <a:p>
            <a:pPr marL="342900" marR="0" indent="-342900" algn="l">
              <a:lnSpc>
                <a:spcPct val="80639"/>
              </a:lnSpc>
              <a:spcAft>
                <a:spcPts val="0"/>
              </a:spcAft>
              <a:buFont typeface="Arial" panose="020B0604020202020204" pitchFamily="34" charset="0"/>
              <a:buChar char="•"/>
            </a:pPr>
            <a:r>
              <a:rPr lang="en-US" sz="2400" spc="0" dirty="0" smtClean="0">
                <a:solidFill>
                  <a:srgbClr val="003366"/>
                </a:solidFill>
                <a:latin typeface="Times New Roman" panose="22635452340000000000" pitchFamily="1"/>
              </a:rPr>
              <a:t>Reporting requirements</a:t>
            </a:r>
          </a:p>
          <a:p>
            <a:pPr marL="342900" marR="0" indent="-342900" algn="l">
              <a:lnSpc>
                <a:spcPct val="80639"/>
              </a:lnSpc>
              <a:spcAft>
                <a:spcPts val="0"/>
              </a:spcAft>
              <a:buFont typeface="Arial" panose="020B0604020202020204" pitchFamily="34" charset="0"/>
              <a:buChar char="•"/>
            </a:pPr>
            <a:r>
              <a:rPr lang="en-US" sz="2400" spc="0" dirty="0" smtClean="0">
                <a:solidFill>
                  <a:srgbClr val="003366"/>
                </a:solidFill>
                <a:latin typeface="Times New Roman" panose="22635452340000000000" pitchFamily="1"/>
              </a:rPr>
              <a:t>Maintenance and retention of records (keep complete files during and 3 years after research ends)</a:t>
            </a:r>
          </a:p>
          <a:p>
            <a:pPr marL="342900" marR="0" indent="-342900" algn="l">
              <a:lnSpc>
                <a:spcPct val="80639"/>
              </a:lnSpc>
              <a:spcAft>
                <a:spcPts val="0"/>
              </a:spcAft>
              <a:buFont typeface="Arial" panose="020B0604020202020204" pitchFamily="34" charset="0"/>
              <a:buChar char="•"/>
            </a:pPr>
            <a:r>
              <a:rPr lang="en-US" sz="2400" spc="0" dirty="0" smtClean="0">
                <a:solidFill>
                  <a:srgbClr val="003366"/>
                </a:solidFill>
                <a:latin typeface="Times New Roman" panose="22635452340000000000" pitchFamily="1"/>
              </a:rPr>
              <a:t>Supervise research conduct</a:t>
            </a:r>
          </a:p>
          <a:p>
            <a:pPr marL="342900" marR="0" indent="-342900" algn="l">
              <a:lnSpc>
                <a:spcPct val="80639"/>
              </a:lnSpc>
              <a:spcAft>
                <a:spcPts val="0"/>
              </a:spcAft>
              <a:buFont typeface="Arial" panose="020B0604020202020204" pitchFamily="34" charset="0"/>
              <a:buChar char="•"/>
            </a:pPr>
            <a:r>
              <a:rPr lang="en-US" sz="2400" spc="0" dirty="0" smtClean="0">
                <a:solidFill>
                  <a:srgbClr val="003366"/>
                </a:solidFill>
                <a:latin typeface="Times New Roman" panose="22635452340000000000" pitchFamily="1"/>
              </a:rPr>
              <a:t>Apply relevant professional standards that are applicable to the research</a:t>
            </a:r>
          </a:p>
          <a:p>
            <a:pPr marL="0" marR="0" indent="0" algn="l">
              <a:lnSpc>
                <a:spcPct val="80639"/>
              </a:lnSpc>
              <a:spcAft>
                <a:spcPts val="0"/>
              </a:spcAft>
            </a:pPr>
            <a:endParaRPr lang="en-US" sz="2400" spc="0" dirty="0">
              <a:solidFill>
                <a:srgbClr val="003366"/>
              </a:solidFill>
              <a:latin typeface="Times New Roman" panose="22635452340000000000" pitchFamily="1"/>
            </a:endParaRPr>
          </a:p>
        </p:txBody>
      </p:sp>
    </p:spTree>
    <p:extLst>
      <p:ext uri="{BB962C8B-B14F-4D97-AF65-F5344CB8AC3E}">
        <p14:creationId xmlns:p14="http://schemas.microsoft.com/office/powerpoint/2010/main" val="3376277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1" name="Image.jpg"/>
          <p:cNvPicPr/>
          <p:nvPr/>
        </p:nvPicPr>
        <p:blipFill>
          <a:blip r:embed="rId2" cstate="print"/>
          <a:stretch>
            <a:fillRect/>
          </a:stretch>
        </p:blipFill>
        <p:spPr>
          <a:xfrm>
            <a:off x="8890" y="0"/>
            <a:ext cx="1049020" cy="6854825"/>
          </a:xfrm>
          <a:prstGeom prst="rect">
            <a:avLst/>
          </a:prstGeom>
        </p:spPr>
      </p:pic>
      <p:sp>
        <p:nvSpPr>
          <p:cNvPr id="42" name="Text Placeholder 41"/>
          <p:cNvSpPr>
            <a:spLocks noGrp="1"/>
          </p:cNvSpPr>
          <p:nvPr>
            <p:ph type="body" idx="10"/>
          </p:nvPr>
        </p:nvSpPr>
        <p:spPr>
          <a:xfrm>
            <a:off x="1447800" y="152400"/>
            <a:ext cx="7086600" cy="6477000"/>
          </a:xfrm>
          <a:prstGeom prst="rect">
            <a:avLst/>
          </a:prstGeom>
          <a:noFill/>
          <a:ln w="0" cmpd="sng">
            <a:noFill/>
            <a:prstDash val="solid"/>
          </a:ln>
        </p:spPr>
        <p:txBody>
          <a:bodyPr vert="horz" lIns="0" tIns="800100" rIns="0" bIns="0" anchor="t"/>
          <a:lstStyle/>
          <a:p>
            <a:pPr marL="0" marR="0" indent="0" algn="ctr">
              <a:lnSpc>
                <a:spcPct val="80639"/>
              </a:lnSpc>
              <a:spcAft>
                <a:spcPts val="0"/>
              </a:spcAft>
            </a:pPr>
            <a:r>
              <a:rPr lang="en-US" sz="3200" spc="0" dirty="0" smtClean="0">
                <a:solidFill>
                  <a:srgbClr val="003366"/>
                </a:solidFill>
                <a:latin typeface="Times New Roman" panose="22635452340000000000" pitchFamily="1"/>
              </a:rPr>
              <a:t>Who is required to complete the human participants training?</a:t>
            </a:r>
          </a:p>
          <a:p>
            <a:pPr marL="0" marR="0" indent="0" algn="ctr">
              <a:lnSpc>
                <a:spcPct val="80639"/>
              </a:lnSpc>
              <a:spcAft>
                <a:spcPts val="0"/>
              </a:spcAft>
            </a:pPr>
            <a:endParaRPr lang="en-US" sz="3200" spc="0" dirty="0" smtClean="0">
              <a:solidFill>
                <a:srgbClr val="003366"/>
              </a:solidFill>
              <a:latin typeface="Times New Roman" panose="22635452340000000000" pitchFamily="1"/>
            </a:endParaRPr>
          </a:p>
          <a:p>
            <a:pPr marL="0" marR="0" indent="0" algn="l">
              <a:lnSpc>
                <a:spcPct val="80639"/>
              </a:lnSpc>
              <a:spcAft>
                <a:spcPts val="0"/>
              </a:spcAft>
            </a:pPr>
            <a:endParaRPr lang="en-US" sz="2400" spc="0" dirty="0" smtClean="0">
              <a:solidFill>
                <a:srgbClr val="003366"/>
              </a:solidFill>
              <a:latin typeface="Times New Roman" panose="22635452340000000000" pitchFamily="1"/>
            </a:endParaRPr>
          </a:p>
          <a:p>
            <a:pPr marL="0" marR="0" indent="0" algn="l">
              <a:lnSpc>
                <a:spcPct val="80639"/>
              </a:lnSpc>
              <a:spcAft>
                <a:spcPts val="0"/>
              </a:spcAft>
            </a:pPr>
            <a:r>
              <a:rPr lang="en-US" sz="2400" spc="0" dirty="0" smtClean="0">
                <a:solidFill>
                  <a:srgbClr val="003366"/>
                </a:solidFill>
                <a:latin typeface="Times New Roman" panose="22635452340000000000" pitchFamily="1"/>
              </a:rPr>
              <a:t>All faculty, students, and staff proposing to use human participants in research under the auspices of Morehouse School of Medicine are required to complete the human participants training. Approvals for including human participants in proposed research projects will be not be granted until this training has been completed and verified by the MSM IRB office. </a:t>
            </a:r>
          </a:p>
          <a:p>
            <a:pPr marL="0" marR="0" indent="0" algn="ctr">
              <a:lnSpc>
                <a:spcPct val="80639"/>
              </a:lnSpc>
              <a:spcAft>
                <a:spcPts val="0"/>
              </a:spcAft>
            </a:pPr>
            <a:endParaRPr lang="en-US" sz="3200" spc="0" dirty="0" smtClean="0">
              <a:solidFill>
                <a:srgbClr val="003366"/>
              </a:solidFill>
              <a:latin typeface="Times New Roman" panose="22635452340000000000" pitchFamily="1"/>
            </a:endParaRPr>
          </a:p>
          <a:p>
            <a:pPr marL="0" marR="0" indent="0" algn="ctr">
              <a:lnSpc>
                <a:spcPct val="80639"/>
              </a:lnSpc>
              <a:spcAft>
                <a:spcPts val="0"/>
              </a:spcAft>
            </a:pPr>
            <a:endParaRPr lang="en-US" sz="2400" spc="0" dirty="0" smtClean="0">
              <a:solidFill>
                <a:srgbClr val="003366"/>
              </a:solidFill>
              <a:latin typeface="Times New Roman" panose="22635452340000000000" pitchFamily="1"/>
            </a:endParaRPr>
          </a:p>
          <a:p>
            <a:pPr marL="0" marR="0" indent="0" algn="l">
              <a:lnSpc>
                <a:spcPct val="80639"/>
              </a:lnSpc>
              <a:spcAft>
                <a:spcPts val="0"/>
              </a:spcAft>
            </a:pPr>
            <a:endParaRPr lang="en-US" sz="2400" spc="0" dirty="0">
              <a:solidFill>
                <a:srgbClr val="003366"/>
              </a:solidFill>
              <a:latin typeface="Times New Roman" panose="22635452340000000000" pitchFamily="1"/>
            </a:endParaRPr>
          </a:p>
        </p:txBody>
      </p:sp>
    </p:spTree>
    <p:extLst>
      <p:ext uri="{BB962C8B-B14F-4D97-AF65-F5344CB8AC3E}">
        <p14:creationId xmlns:p14="http://schemas.microsoft.com/office/powerpoint/2010/main" val="63221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1" name="Image.jpg"/>
          <p:cNvPicPr/>
          <p:nvPr/>
        </p:nvPicPr>
        <p:blipFill>
          <a:blip r:embed="rId2" cstate="print"/>
          <a:stretch>
            <a:fillRect/>
          </a:stretch>
        </p:blipFill>
        <p:spPr>
          <a:xfrm>
            <a:off x="8890" y="0"/>
            <a:ext cx="1049020" cy="6854825"/>
          </a:xfrm>
          <a:prstGeom prst="rect">
            <a:avLst/>
          </a:prstGeom>
        </p:spPr>
      </p:pic>
      <p:sp>
        <p:nvSpPr>
          <p:cNvPr id="42" name="Text Placeholder 41"/>
          <p:cNvSpPr>
            <a:spLocks noGrp="1"/>
          </p:cNvSpPr>
          <p:nvPr>
            <p:ph type="body" idx="10"/>
          </p:nvPr>
        </p:nvSpPr>
        <p:spPr>
          <a:xfrm>
            <a:off x="1447800" y="152400"/>
            <a:ext cx="7086600" cy="6477000"/>
          </a:xfrm>
          <a:prstGeom prst="rect">
            <a:avLst/>
          </a:prstGeom>
          <a:noFill/>
          <a:ln w="0" cmpd="sng">
            <a:noFill/>
            <a:prstDash val="solid"/>
          </a:ln>
        </p:spPr>
        <p:txBody>
          <a:bodyPr vert="horz" lIns="0" tIns="800100" rIns="0" bIns="0" anchor="t"/>
          <a:lstStyle/>
          <a:p>
            <a:pPr marL="0" marR="0" indent="0" algn="ctr">
              <a:lnSpc>
                <a:spcPct val="80639"/>
              </a:lnSpc>
              <a:spcAft>
                <a:spcPts val="0"/>
              </a:spcAft>
            </a:pPr>
            <a:r>
              <a:rPr lang="en-US" sz="3600" spc="0" dirty="0" smtClean="0">
                <a:solidFill>
                  <a:srgbClr val="003366"/>
                </a:solidFill>
                <a:latin typeface="Times New Roman" panose="22635452340000000000" pitchFamily="1"/>
              </a:rPr>
              <a:t>How can I take the required training?</a:t>
            </a:r>
          </a:p>
          <a:p>
            <a:pPr marL="0" marR="0" indent="0" algn="l">
              <a:lnSpc>
                <a:spcPct val="80639"/>
              </a:lnSpc>
              <a:spcAft>
                <a:spcPts val="0"/>
              </a:spcAft>
            </a:pPr>
            <a:endParaRPr lang="en-US" sz="2400" dirty="0">
              <a:solidFill>
                <a:srgbClr val="003366"/>
              </a:solidFill>
              <a:latin typeface="Times New Roman" panose="22635452340000000000" pitchFamily="1"/>
            </a:endParaRPr>
          </a:p>
          <a:p>
            <a:pPr marL="0" marR="0" indent="0" algn="l">
              <a:lnSpc>
                <a:spcPct val="80639"/>
              </a:lnSpc>
              <a:spcAft>
                <a:spcPts val="0"/>
              </a:spcAft>
            </a:pPr>
            <a:endParaRPr lang="en-US" sz="2400" spc="0" dirty="0" smtClean="0">
              <a:solidFill>
                <a:srgbClr val="003366"/>
              </a:solidFill>
              <a:latin typeface="Times New Roman" panose="22635452340000000000" pitchFamily="1"/>
            </a:endParaRPr>
          </a:p>
          <a:p>
            <a:pPr marL="0" marR="0" indent="0" algn="l">
              <a:lnSpc>
                <a:spcPct val="80639"/>
              </a:lnSpc>
              <a:spcAft>
                <a:spcPts val="0"/>
              </a:spcAft>
            </a:pPr>
            <a:r>
              <a:rPr lang="en-US" sz="2400" spc="0" dirty="0" smtClean="0">
                <a:solidFill>
                  <a:srgbClr val="003366"/>
                </a:solidFill>
                <a:latin typeface="Times New Roman" panose="22635452340000000000" pitchFamily="1"/>
              </a:rPr>
              <a:t>You can access the human participant training online by going to www.citiprogram.org. </a:t>
            </a:r>
          </a:p>
          <a:p>
            <a:pPr marL="0" marR="0" indent="0" algn="l">
              <a:lnSpc>
                <a:spcPct val="80639"/>
              </a:lnSpc>
              <a:spcAft>
                <a:spcPts val="0"/>
              </a:spcAft>
            </a:pPr>
            <a:r>
              <a:rPr lang="en-US" sz="2400" spc="0" dirty="0" smtClean="0">
                <a:solidFill>
                  <a:srgbClr val="003366"/>
                </a:solidFill>
                <a:latin typeface="Times New Roman" panose="22635452340000000000" pitchFamily="1"/>
              </a:rPr>
              <a:t>The IRB may accept alternate training in lieu of the CITI training if the researcher can produce documentation related to the training course/s, the institution offering the training, the date of completion and the score received. Such documentation should accompany the proposal submission or be sent to the IRB office upon request.  We also offer the lay, easy to understand </a:t>
            </a:r>
            <a:r>
              <a:rPr lang="en-US" sz="2400" spc="0" dirty="0" err="1" smtClean="0">
                <a:solidFill>
                  <a:srgbClr val="003366"/>
                </a:solidFill>
                <a:latin typeface="Times New Roman" panose="22635452340000000000" pitchFamily="1"/>
              </a:rPr>
              <a:t>CERTification</a:t>
            </a:r>
            <a:r>
              <a:rPr lang="en-US" sz="2400" spc="0" dirty="0" smtClean="0">
                <a:solidFill>
                  <a:srgbClr val="003366"/>
                </a:solidFill>
                <a:latin typeface="Times New Roman" panose="22635452340000000000" pitchFamily="1"/>
              </a:rPr>
              <a:t> Training for community members. </a:t>
            </a:r>
            <a:endParaRPr lang="en-US" sz="2400" spc="0" dirty="0">
              <a:solidFill>
                <a:srgbClr val="003366"/>
              </a:solidFill>
              <a:latin typeface="Times New Roman" panose="22635452340000000000" pitchFamily="1"/>
            </a:endParaRPr>
          </a:p>
        </p:txBody>
      </p:sp>
    </p:spTree>
    <p:extLst>
      <p:ext uri="{BB962C8B-B14F-4D97-AF65-F5344CB8AC3E}">
        <p14:creationId xmlns:p14="http://schemas.microsoft.com/office/powerpoint/2010/main" val="2338821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1" name="Image.jpg"/>
          <p:cNvPicPr/>
          <p:nvPr/>
        </p:nvPicPr>
        <p:blipFill>
          <a:blip r:embed="rId2" cstate="print"/>
          <a:stretch>
            <a:fillRect/>
          </a:stretch>
        </p:blipFill>
        <p:spPr>
          <a:xfrm>
            <a:off x="8890" y="0"/>
            <a:ext cx="1049020" cy="6854825"/>
          </a:xfrm>
          <a:prstGeom prst="rect">
            <a:avLst/>
          </a:prstGeom>
        </p:spPr>
      </p:pic>
      <p:sp>
        <p:nvSpPr>
          <p:cNvPr id="42" name="Text Placeholder 41"/>
          <p:cNvSpPr>
            <a:spLocks noGrp="1"/>
          </p:cNvSpPr>
          <p:nvPr>
            <p:ph type="body" idx="10"/>
          </p:nvPr>
        </p:nvSpPr>
        <p:spPr>
          <a:xfrm>
            <a:off x="1447800" y="152400"/>
            <a:ext cx="7086600" cy="6477000"/>
          </a:xfrm>
          <a:prstGeom prst="rect">
            <a:avLst/>
          </a:prstGeom>
          <a:noFill/>
          <a:ln w="0" cmpd="sng">
            <a:noFill/>
            <a:prstDash val="solid"/>
          </a:ln>
        </p:spPr>
        <p:txBody>
          <a:bodyPr vert="horz" lIns="0" tIns="800100" rIns="0" bIns="0" anchor="t"/>
          <a:lstStyle/>
          <a:p>
            <a:pPr marL="0" marR="0" indent="0" algn="ctr">
              <a:lnSpc>
                <a:spcPct val="80639"/>
              </a:lnSpc>
              <a:spcAft>
                <a:spcPts val="0"/>
              </a:spcAft>
            </a:pPr>
            <a:r>
              <a:rPr lang="en-US" sz="3200" spc="0" dirty="0" smtClean="0">
                <a:solidFill>
                  <a:srgbClr val="003366"/>
                </a:solidFill>
                <a:latin typeface="Times New Roman" panose="22635452340000000000" pitchFamily="1"/>
              </a:rPr>
              <a:t>IRB COMPOSITION AND IRB MEMBER ROLES AND RESPONSIBILITIES </a:t>
            </a:r>
          </a:p>
          <a:p>
            <a:pPr marL="0" marR="0" indent="0" algn="ctr">
              <a:lnSpc>
                <a:spcPct val="80639"/>
              </a:lnSpc>
              <a:spcAft>
                <a:spcPts val="0"/>
              </a:spcAft>
            </a:pPr>
            <a:endParaRPr lang="en-US" sz="2400" spc="0" dirty="0" smtClean="0">
              <a:solidFill>
                <a:srgbClr val="003366"/>
              </a:solidFill>
              <a:latin typeface="Times New Roman" panose="22635452340000000000" pitchFamily="1"/>
            </a:endParaRPr>
          </a:p>
          <a:p>
            <a:pPr marL="0" marR="0" indent="0" algn="ctr">
              <a:lnSpc>
                <a:spcPct val="80639"/>
              </a:lnSpc>
              <a:spcAft>
                <a:spcPts val="0"/>
              </a:spcAft>
            </a:pPr>
            <a:endParaRPr lang="en-US" sz="2400" dirty="0">
              <a:solidFill>
                <a:srgbClr val="003366"/>
              </a:solidFill>
              <a:latin typeface="Times New Roman" panose="22635452340000000000" pitchFamily="1"/>
            </a:endParaRPr>
          </a:p>
          <a:p>
            <a:pPr marL="457200" marR="0" indent="-457200" algn="l">
              <a:lnSpc>
                <a:spcPct val="80639"/>
              </a:lnSpc>
              <a:spcAft>
                <a:spcPts val="0"/>
              </a:spcAft>
              <a:buAutoNum type="arabicPeriod"/>
            </a:pPr>
            <a:r>
              <a:rPr lang="en-US" sz="2400" spc="0" dirty="0" smtClean="0">
                <a:solidFill>
                  <a:srgbClr val="003366"/>
                </a:solidFill>
                <a:latin typeface="Times New Roman" panose="22635452340000000000" pitchFamily="1"/>
              </a:rPr>
              <a:t>Overview Each IRB must be appropriately constituted for the volume and types of human research to be reviewed, in accordance with federal regulations.</a:t>
            </a:r>
          </a:p>
          <a:p>
            <a:pPr marL="457200" marR="0" indent="-457200" algn="l">
              <a:lnSpc>
                <a:spcPct val="80639"/>
              </a:lnSpc>
              <a:spcAft>
                <a:spcPts val="0"/>
              </a:spcAft>
              <a:buAutoNum type="arabicPeriod"/>
            </a:pPr>
            <a:endParaRPr lang="en-US" sz="2400" dirty="0">
              <a:solidFill>
                <a:srgbClr val="003366"/>
              </a:solidFill>
              <a:latin typeface="Times New Roman" panose="22635452340000000000" pitchFamily="1"/>
            </a:endParaRPr>
          </a:p>
          <a:p>
            <a:pPr marL="0" marR="0" indent="0" algn="l">
              <a:lnSpc>
                <a:spcPct val="80639"/>
              </a:lnSpc>
              <a:spcAft>
                <a:spcPts val="0"/>
              </a:spcAft>
            </a:pPr>
            <a:r>
              <a:rPr lang="en-US" sz="2400" spc="0" dirty="0" smtClean="0">
                <a:solidFill>
                  <a:srgbClr val="003366"/>
                </a:solidFill>
                <a:latin typeface="Times New Roman" panose="22635452340000000000" pitchFamily="1"/>
              </a:rPr>
              <a:t>The IRBs will include members with diverse experience and expertise to assure the professional competence necessary to review the institution’s research, as well as knowledge of community attitudes and training in protecting the rights and welfare of human subjects.</a:t>
            </a:r>
          </a:p>
          <a:p>
            <a:pPr marL="0" marR="0" indent="0" algn="l">
              <a:lnSpc>
                <a:spcPct val="80639"/>
              </a:lnSpc>
              <a:spcAft>
                <a:spcPts val="0"/>
              </a:spcAft>
            </a:pPr>
            <a:endParaRPr lang="en-US" sz="2400" spc="0" dirty="0">
              <a:solidFill>
                <a:srgbClr val="003366"/>
              </a:solidFill>
              <a:latin typeface="Times New Roman" panose="22635452340000000000" pitchFamily="1"/>
            </a:endParaRPr>
          </a:p>
        </p:txBody>
      </p:sp>
    </p:spTree>
    <p:extLst>
      <p:ext uri="{BB962C8B-B14F-4D97-AF65-F5344CB8AC3E}">
        <p14:creationId xmlns:p14="http://schemas.microsoft.com/office/powerpoint/2010/main" val="2607529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1" name="Image.jpg"/>
          <p:cNvPicPr/>
          <p:nvPr/>
        </p:nvPicPr>
        <p:blipFill>
          <a:blip r:embed="rId2" cstate="print"/>
          <a:stretch>
            <a:fillRect/>
          </a:stretch>
        </p:blipFill>
        <p:spPr>
          <a:xfrm>
            <a:off x="8890" y="0"/>
            <a:ext cx="1049020" cy="6854825"/>
          </a:xfrm>
          <a:prstGeom prst="rect">
            <a:avLst/>
          </a:prstGeom>
        </p:spPr>
      </p:pic>
      <p:sp>
        <p:nvSpPr>
          <p:cNvPr id="42" name="Text Placeholder 41"/>
          <p:cNvSpPr>
            <a:spLocks noGrp="1"/>
          </p:cNvSpPr>
          <p:nvPr>
            <p:ph type="body" idx="10"/>
          </p:nvPr>
        </p:nvSpPr>
        <p:spPr>
          <a:xfrm>
            <a:off x="1447800" y="152400"/>
            <a:ext cx="7086600" cy="6477000"/>
          </a:xfrm>
          <a:prstGeom prst="rect">
            <a:avLst/>
          </a:prstGeom>
          <a:noFill/>
          <a:ln w="0" cmpd="sng">
            <a:noFill/>
            <a:prstDash val="solid"/>
          </a:ln>
        </p:spPr>
        <p:txBody>
          <a:bodyPr vert="horz" lIns="0" tIns="800100" rIns="0" bIns="0" anchor="t"/>
          <a:lstStyle/>
          <a:p>
            <a:pPr marL="0" marR="0" indent="0" algn="ctr">
              <a:lnSpc>
                <a:spcPct val="80639"/>
              </a:lnSpc>
              <a:spcAft>
                <a:spcPts val="0"/>
              </a:spcAft>
            </a:pPr>
            <a:r>
              <a:rPr lang="en-US" sz="3200" spc="0" dirty="0" smtClean="0">
                <a:solidFill>
                  <a:srgbClr val="003366"/>
                </a:solidFill>
                <a:latin typeface="Times New Roman" panose="22635452340000000000" pitchFamily="1"/>
              </a:rPr>
              <a:t>IRB COMPOSITION AND IRB MEMBER ROLES AND RESPONSIBILITIES </a:t>
            </a:r>
          </a:p>
          <a:p>
            <a:pPr marL="0" marR="0" indent="0" algn="ctr">
              <a:lnSpc>
                <a:spcPct val="80639"/>
              </a:lnSpc>
              <a:spcAft>
                <a:spcPts val="0"/>
              </a:spcAft>
            </a:pPr>
            <a:endParaRPr lang="en-US" sz="2400" spc="0" dirty="0" smtClean="0">
              <a:solidFill>
                <a:srgbClr val="003366"/>
              </a:solidFill>
              <a:latin typeface="Times New Roman" panose="22635452340000000000" pitchFamily="1"/>
            </a:endParaRPr>
          </a:p>
          <a:p>
            <a:pPr marL="0" marR="0" indent="0" algn="ctr">
              <a:lnSpc>
                <a:spcPct val="80639"/>
              </a:lnSpc>
              <a:spcAft>
                <a:spcPts val="0"/>
              </a:spcAft>
            </a:pPr>
            <a:endParaRPr lang="en-US" sz="2400" dirty="0">
              <a:solidFill>
                <a:srgbClr val="003366"/>
              </a:solidFill>
              <a:latin typeface="Times New Roman" panose="22635452340000000000" pitchFamily="1"/>
            </a:endParaRPr>
          </a:p>
          <a:p>
            <a:pPr marL="0" marR="0" indent="0" algn="l">
              <a:lnSpc>
                <a:spcPct val="80639"/>
              </a:lnSpc>
              <a:spcAft>
                <a:spcPts val="0"/>
              </a:spcAft>
            </a:pPr>
            <a:r>
              <a:rPr lang="en-US" sz="2400" spc="0" dirty="0" smtClean="0">
                <a:solidFill>
                  <a:srgbClr val="003366"/>
                </a:solidFill>
                <a:latin typeface="Times New Roman" panose="22635452340000000000" pitchFamily="1"/>
              </a:rPr>
              <a:t>2.	Definitions Affiliated: IRB membership status 	designating association with the institution 	Alternate: An individual appointed to the IRB to 	serve in the same capacity as the specific IRB 	member(s) for whom the alternate is named, who 	substitutes for the member at convened meetings 	when the member is not in attendance. Non-	Scientist: An individual appointed to the IRB who 	(due to training, background, and/or occupation) 	is inclined to view research activities from the 	standpoint of someone outside the scientific or 	scholarly discipline of the IRB on which he/she 	serves.</a:t>
            </a:r>
            <a:endParaRPr lang="en-US" sz="2400" spc="0" dirty="0">
              <a:solidFill>
                <a:srgbClr val="003366"/>
              </a:solidFill>
              <a:latin typeface="Times New Roman" panose="22635452340000000000" pitchFamily="1"/>
            </a:endParaRPr>
          </a:p>
        </p:txBody>
      </p:sp>
    </p:spTree>
    <p:extLst>
      <p:ext uri="{BB962C8B-B14F-4D97-AF65-F5344CB8AC3E}">
        <p14:creationId xmlns:p14="http://schemas.microsoft.com/office/powerpoint/2010/main" val="2177147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1" name="Image.jpg"/>
          <p:cNvPicPr/>
          <p:nvPr/>
        </p:nvPicPr>
        <p:blipFill>
          <a:blip r:embed="rId2" cstate="print"/>
          <a:stretch>
            <a:fillRect/>
          </a:stretch>
        </p:blipFill>
        <p:spPr>
          <a:xfrm>
            <a:off x="8890" y="0"/>
            <a:ext cx="1049020" cy="6854825"/>
          </a:xfrm>
          <a:prstGeom prst="rect">
            <a:avLst/>
          </a:prstGeom>
        </p:spPr>
      </p:pic>
      <p:sp>
        <p:nvSpPr>
          <p:cNvPr id="42" name="Text Placeholder 41"/>
          <p:cNvSpPr>
            <a:spLocks noGrp="1"/>
          </p:cNvSpPr>
          <p:nvPr>
            <p:ph type="body" idx="10"/>
          </p:nvPr>
        </p:nvSpPr>
        <p:spPr>
          <a:xfrm>
            <a:off x="1447800" y="152400"/>
            <a:ext cx="7086600" cy="6477000"/>
          </a:xfrm>
          <a:prstGeom prst="rect">
            <a:avLst/>
          </a:prstGeom>
          <a:noFill/>
          <a:ln w="0" cmpd="sng">
            <a:noFill/>
            <a:prstDash val="solid"/>
          </a:ln>
        </p:spPr>
        <p:txBody>
          <a:bodyPr vert="horz" lIns="0" tIns="800100" rIns="0" bIns="0" anchor="t"/>
          <a:lstStyle/>
          <a:p>
            <a:pPr marL="0" marR="0" indent="0" algn="ctr">
              <a:lnSpc>
                <a:spcPct val="80639"/>
              </a:lnSpc>
              <a:spcAft>
                <a:spcPts val="0"/>
              </a:spcAft>
            </a:pPr>
            <a:r>
              <a:rPr lang="en-US" sz="3200" spc="0" dirty="0" smtClean="0">
                <a:solidFill>
                  <a:srgbClr val="003366"/>
                </a:solidFill>
                <a:latin typeface="Times New Roman" panose="22635452340000000000" pitchFamily="1"/>
              </a:rPr>
              <a:t>IRB COMPOSITION AND IRB MEMBER ROLES AND RESPONSIBILITIES </a:t>
            </a:r>
          </a:p>
          <a:p>
            <a:pPr marL="0" marR="0" indent="0" algn="ctr">
              <a:lnSpc>
                <a:spcPct val="80639"/>
              </a:lnSpc>
              <a:spcAft>
                <a:spcPts val="0"/>
              </a:spcAft>
            </a:pPr>
            <a:endParaRPr lang="en-US" sz="2400" spc="0" dirty="0" smtClean="0">
              <a:solidFill>
                <a:srgbClr val="003366"/>
              </a:solidFill>
              <a:latin typeface="Times New Roman" panose="22635452340000000000" pitchFamily="1"/>
            </a:endParaRPr>
          </a:p>
          <a:p>
            <a:pPr marL="0" marR="0" indent="0" algn="l">
              <a:lnSpc>
                <a:spcPct val="80639"/>
              </a:lnSpc>
              <a:spcAft>
                <a:spcPts val="0"/>
              </a:spcAft>
            </a:pPr>
            <a:r>
              <a:rPr lang="en-US" sz="2400" dirty="0" smtClean="0">
                <a:solidFill>
                  <a:srgbClr val="003366"/>
                </a:solidFill>
                <a:latin typeface="Times New Roman" panose="22635452340000000000" pitchFamily="1"/>
              </a:rPr>
              <a:t>3.  IRB Composition A. In appointing IRB members, the Institutional Official (IO) and/or Vice President for Research will ensure that all of the following conditions are met for the university IRBs:  IRB members will have varying backgrounds, experience, expertise, and• professional competence as necessary to promote complete and adequate review of research activities commonly conducted by Morehouse School of Medicine’s Human Research Protection Program Policies and Procedures. </a:t>
            </a:r>
            <a:endParaRPr lang="en-US" sz="2400" dirty="0">
              <a:solidFill>
                <a:srgbClr val="003366"/>
              </a:solidFill>
              <a:latin typeface="Times New Roman" panose="22635452340000000000" pitchFamily="1"/>
            </a:endParaRPr>
          </a:p>
        </p:txBody>
      </p:sp>
    </p:spTree>
    <p:extLst>
      <p:ext uri="{BB962C8B-B14F-4D97-AF65-F5344CB8AC3E}">
        <p14:creationId xmlns:p14="http://schemas.microsoft.com/office/powerpoint/2010/main" val="2199350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1" name="Image.jpg"/>
          <p:cNvPicPr/>
          <p:nvPr/>
        </p:nvPicPr>
        <p:blipFill>
          <a:blip r:embed="rId2" cstate="print"/>
          <a:stretch>
            <a:fillRect/>
          </a:stretch>
        </p:blipFill>
        <p:spPr>
          <a:xfrm>
            <a:off x="8890" y="0"/>
            <a:ext cx="1049020" cy="6854825"/>
          </a:xfrm>
          <a:prstGeom prst="rect">
            <a:avLst/>
          </a:prstGeom>
        </p:spPr>
      </p:pic>
      <p:sp>
        <p:nvSpPr>
          <p:cNvPr id="42" name="Text Placeholder 41"/>
          <p:cNvSpPr>
            <a:spLocks noGrp="1"/>
          </p:cNvSpPr>
          <p:nvPr>
            <p:ph type="body" idx="10"/>
          </p:nvPr>
        </p:nvSpPr>
        <p:spPr>
          <a:xfrm>
            <a:off x="1447800" y="152400"/>
            <a:ext cx="7086600" cy="6477000"/>
          </a:xfrm>
          <a:prstGeom prst="rect">
            <a:avLst/>
          </a:prstGeom>
          <a:noFill/>
          <a:ln w="0" cmpd="sng">
            <a:noFill/>
            <a:prstDash val="solid"/>
          </a:ln>
        </p:spPr>
        <p:txBody>
          <a:bodyPr vert="horz" lIns="0" tIns="800100" rIns="0" bIns="0" anchor="t"/>
          <a:lstStyle/>
          <a:p>
            <a:pPr marL="0" marR="0" indent="0" algn="ctr">
              <a:lnSpc>
                <a:spcPct val="80639"/>
              </a:lnSpc>
              <a:spcAft>
                <a:spcPts val="0"/>
              </a:spcAft>
            </a:pPr>
            <a:r>
              <a:rPr lang="en-US" sz="3200" spc="0" dirty="0" smtClean="0">
                <a:solidFill>
                  <a:srgbClr val="003366"/>
                </a:solidFill>
                <a:latin typeface="Times New Roman" panose="22635452340000000000" pitchFamily="1"/>
              </a:rPr>
              <a:t>IRB COMPOSITION AND IRB MEMBER ROLES AND RESPONSIBILITIES </a:t>
            </a:r>
          </a:p>
          <a:p>
            <a:pPr marL="0" marR="0" indent="0" algn="ctr">
              <a:lnSpc>
                <a:spcPct val="80639"/>
              </a:lnSpc>
              <a:spcAft>
                <a:spcPts val="0"/>
              </a:spcAft>
            </a:pPr>
            <a:endParaRPr lang="en-US" sz="2400" spc="0" dirty="0" smtClean="0">
              <a:solidFill>
                <a:srgbClr val="003366"/>
              </a:solidFill>
              <a:latin typeface="Times New Roman" panose="22635452340000000000" pitchFamily="1"/>
            </a:endParaRPr>
          </a:p>
          <a:p>
            <a:pPr marL="0" marR="0" indent="0" algn="l">
              <a:lnSpc>
                <a:spcPct val="80639"/>
              </a:lnSpc>
              <a:spcAft>
                <a:spcPts val="0"/>
              </a:spcAft>
            </a:pPr>
            <a:r>
              <a:rPr lang="en-US" sz="2400" dirty="0" smtClean="0">
                <a:solidFill>
                  <a:srgbClr val="003366"/>
                </a:solidFill>
                <a:latin typeface="Times New Roman" panose="22635452340000000000" pitchFamily="1"/>
              </a:rPr>
              <a:t> Each IRB will be sufficiently qualified through the experience, expertise, and diversity of its members, including considerations of race, gender, cultural backgrounds, and sensitivity to issues such as community attitudes, to promote respect for its advice and counsel in safeguarding the rights and welfare of human subjects </a:t>
            </a:r>
            <a:endParaRPr lang="en-US" sz="2400" dirty="0">
              <a:solidFill>
                <a:srgbClr val="003366"/>
              </a:solidFill>
              <a:latin typeface="Times New Roman" panose="22635452340000000000" pitchFamily="1"/>
            </a:endParaRPr>
          </a:p>
        </p:txBody>
      </p:sp>
    </p:spTree>
    <p:extLst>
      <p:ext uri="{BB962C8B-B14F-4D97-AF65-F5344CB8AC3E}">
        <p14:creationId xmlns:p14="http://schemas.microsoft.com/office/powerpoint/2010/main" val="2170152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1" name="Image.jpg"/>
          <p:cNvPicPr/>
          <p:nvPr/>
        </p:nvPicPr>
        <p:blipFill>
          <a:blip r:embed="rId2" cstate="print"/>
          <a:stretch>
            <a:fillRect/>
          </a:stretch>
        </p:blipFill>
        <p:spPr>
          <a:xfrm>
            <a:off x="8890" y="0"/>
            <a:ext cx="1049020" cy="6854825"/>
          </a:xfrm>
          <a:prstGeom prst="rect">
            <a:avLst/>
          </a:prstGeom>
        </p:spPr>
      </p:pic>
      <p:sp>
        <p:nvSpPr>
          <p:cNvPr id="42" name="Text Placeholder 41"/>
          <p:cNvSpPr>
            <a:spLocks noGrp="1"/>
          </p:cNvSpPr>
          <p:nvPr>
            <p:ph type="body" idx="10"/>
          </p:nvPr>
        </p:nvSpPr>
        <p:spPr>
          <a:xfrm>
            <a:off x="1447800" y="152400"/>
            <a:ext cx="7086600" cy="6477000"/>
          </a:xfrm>
          <a:prstGeom prst="rect">
            <a:avLst/>
          </a:prstGeom>
          <a:noFill/>
          <a:ln w="0" cmpd="sng">
            <a:noFill/>
            <a:prstDash val="solid"/>
          </a:ln>
        </p:spPr>
        <p:txBody>
          <a:bodyPr vert="horz" lIns="0" tIns="800100" rIns="0" bIns="0" anchor="t"/>
          <a:lstStyle/>
          <a:p>
            <a:pPr marL="0" marR="0" indent="0" algn="ctr">
              <a:lnSpc>
                <a:spcPct val="80639"/>
              </a:lnSpc>
              <a:spcAft>
                <a:spcPts val="0"/>
              </a:spcAft>
            </a:pPr>
            <a:r>
              <a:rPr lang="en-US" sz="3200" spc="0" dirty="0" smtClean="0">
                <a:solidFill>
                  <a:srgbClr val="003366"/>
                </a:solidFill>
                <a:latin typeface="Times New Roman" panose="22635452340000000000" pitchFamily="1"/>
              </a:rPr>
              <a:t>IRB COMPOSITION AND IRB MEMBER ROLES AND RESPONSIBILITIES </a:t>
            </a:r>
          </a:p>
          <a:p>
            <a:pPr marL="0" marR="0" indent="0" algn="ctr">
              <a:lnSpc>
                <a:spcPct val="80639"/>
              </a:lnSpc>
              <a:spcAft>
                <a:spcPts val="0"/>
              </a:spcAft>
            </a:pPr>
            <a:endParaRPr lang="en-US" sz="2400" spc="0" dirty="0" smtClean="0">
              <a:solidFill>
                <a:srgbClr val="003366"/>
              </a:solidFill>
              <a:latin typeface="Times New Roman" panose="22635452340000000000" pitchFamily="1"/>
            </a:endParaRPr>
          </a:p>
          <a:p>
            <a:pPr marL="0" marR="0" indent="0" algn="l">
              <a:lnSpc>
                <a:spcPct val="80639"/>
              </a:lnSpc>
              <a:spcAft>
                <a:spcPts val="0"/>
              </a:spcAft>
            </a:pPr>
            <a:r>
              <a:rPr lang="en-US" sz="2400" spc="0" dirty="0" smtClean="0">
                <a:solidFill>
                  <a:srgbClr val="003366"/>
                </a:solidFill>
                <a:latin typeface="Times New Roman" panose="22635452340000000000" pitchFamily="1"/>
              </a:rPr>
              <a:t>Each IRB will include persons knowledgeable about institutional commitments and regulations, applicable laws, and standards of professional conduct and practices  If the IRB regularly reviews research that involves a vulnerable category of participants, such as children, prisoners, pregnant women, or handicapped or mentally disabled persons, the IO will appoint one or more individuals who are knowledgeable about and experienced in working with these participants  </a:t>
            </a:r>
          </a:p>
          <a:p>
            <a:pPr marL="0" marR="0" indent="0" algn="l">
              <a:lnSpc>
                <a:spcPct val="80639"/>
              </a:lnSpc>
              <a:spcAft>
                <a:spcPts val="0"/>
              </a:spcAft>
            </a:pPr>
            <a:r>
              <a:rPr lang="en-US" sz="2400" spc="0" dirty="0" smtClean="0">
                <a:solidFill>
                  <a:srgbClr val="003366"/>
                </a:solidFill>
                <a:latin typeface="Times New Roman" panose="22635452340000000000" pitchFamily="1"/>
              </a:rPr>
              <a:t>No IRB will consist entirely of men or entirely of women, and no appointment to the IRB is made solely on the basis of gender.  No IRB will consist entirely of members of one profession• </a:t>
            </a:r>
          </a:p>
        </p:txBody>
      </p:sp>
    </p:spTree>
    <p:extLst>
      <p:ext uri="{BB962C8B-B14F-4D97-AF65-F5344CB8AC3E}">
        <p14:creationId xmlns:p14="http://schemas.microsoft.com/office/powerpoint/2010/main" val="3710616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1" name="Image.jpg"/>
          <p:cNvPicPr/>
          <p:nvPr/>
        </p:nvPicPr>
        <p:blipFill>
          <a:blip r:embed="rId2" cstate="print"/>
          <a:stretch>
            <a:fillRect/>
          </a:stretch>
        </p:blipFill>
        <p:spPr>
          <a:xfrm>
            <a:off x="8890" y="0"/>
            <a:ext cx="1049020" cy="6854825"/>
          </a:xfrm>
          <a:prstGeom prst="rect">
            <a:avLst/>
          </a:prstGeom>
        </p:spPr>
      </p:pic>
      <p:sp>
        <p:nvSpPr>
          <p:cNvPr id="42" name="Text Placeholder 41"/>
          <p:cNvSpPr>
            <a:spLocks noGrp="1"/>
          </p:cNvSpPr>
          <p:nvPr>
            <p:ph type="body" idx="10"/>
          </p:nvPr>
        </p:nvSpPr>
        <p:spPr>
          <a:xfrm>
            <a:off x="1447800" y="152400"/>
            <a:ext cx="7086600" cy="6477000"/>
          </a:xfrm>
          <a:prstGeom prst="rect">
            <a:avLst/>
          </a:prstGeom>
          <a:noFill/>
          <a:ln w="0" cmpd="sng">
            <a:noFill/>
            <a:prstDash val="solid"/>
          </a:ln>
        </p:spPr>
        <p:txBody>
          <a:bodyPr vert="horz" lIns="0" tIns="800100" rIns="0" bIns="0" anchor="t"/>
          <a:lstStyle/>
          <a:p>
            <a:pPr marL="0" marR="0" indent="0" algn="ctr">
              <a:lnSpc>
                <a:spcPct val="80639"/>
              </a:lnSpc>
              <a:spcAft>
                <a:spcPts val="0"/>
              </a:spcAft>
            </a:pPr>
            <a:r>
              <a:rPr lang="en-US" sz="3200" spc="0" dirty="0" smtClean="0">
                <a:solidFill>
                  <a:srgbClr val="003366"/>
                </a:solidFill>
                <a:latin typeface="Times New Roman" panose="22635452340000000000" pitchFamily="1"/>
              </a:rPr>
              <a:t>IRB COMPOSITION AND IRB MEMBER ROLES AND RESPONSIBILITIES </a:t>
            </a:r>
          </a:p>
          <a:p>
            <a:pPr marL="0" marR="0" indent="0" algn="l">
              <a:lnSpc>
                <a:spcPct val="80639"/>
              </a:lnSpc>
              <a:spcAft>
                <a:spcPts val="0"/>
              </a:spcAft>
            </a:pPr>
            <a:endParaRPr lang="en-US" sz="2400" spc="0" dirty="0" smtClean="0">
              <a:solidFill>
                <a:srgbClr val="003366"/>
              </a:solidFill>
              <a:latin typeface="Times New Roman" panose="22635452340000000000" pitchFamily="1"/>
            </a:endParaRPr>
          </a:p>
          <a:p>
            <a:pPr marL="0" marR="0" indent="0" algn="l">
              <a:lnSpc>
                <a:spcPct val="80639"/>
              </a:lnSpc>
              <a:spcAft>
                <a:spcPts val="0"/>
              </a:spcAft>
            </a:pPr>
            <a:r>
              <a:rPr lang="en-US" sz="2400" spc="0" dirty="0" smtClean="0">
                <a:solidFill>
                  <a:srgbClr val="003366"/>
                </a:solidFill>
                <a:latin typeface="Times New Roman" panose="22635452340000000000" pitchFamily="1"/>
              </a:rPr>
              <a:t>Each IRB will include at least one member whose primary concerns are in scientific areas and at least one member whose primary concerns are in nonscientific areas.  Each IRB will include at least one member who represents the perspective of research participants.  Each IRB will include at least one member who is not otherwise affiliated with Morehouse School of Medicine and who is not part of the immediate family of a person affiliated with Morehouse School of Medicine  Each IRB will consist of at least five members.  For additional requirements for review of research involving prisoners, see HRPP policy [Research Involving Prisoners]. </a:t>
            </a:r>
          </a:p>
        </p:txBody>
      </p:sp>
    </p:spTree>
    <p:extLst>
      <p:ext uri="{BB962C8B-B14F-4D97-AF65-F5344CB8AC3E}">
        <p14:creationId xmlns:p14="http://schemas.microsoft.com/office/powerpoint/2010/main" val="2027905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1" name="Image.jpg"/>
          <p:cNvPicPr/>
          <p:nvPr/>
        </p:nvPicPr>
        <p:blipFill>
          <a:blip r:embed="rId2" cstate="print"/>
          <a:stretch>
            <a:fillRect/>
          </a:stretch>
        </p:blipFill>
        <p:spPr>
          <a:xfrm>
            <a:off x="8890" y="0"/>
            <a:ext cx="1049020" cy="6854825"/>
          </a:xfrm>
          <a:prstGeom prst="rect">
            <a:avLst/>
          </a:prstGeom>
        </p:spPr>
      </p:pic>
      <p:sp>
        <p:nvSpPr>
          <p:cNvPr id="42" name="Text Placeholder 41"/>
          <p:cNvSpPr>
            <a:spLocks noGrp="1"/>
          </p:cNvSpPr>
          <p:nvPr>
            <p:ph type="body" idx="10"/>
          </p:nvPr>
        </p:nvSpPr>
        <p:spPr>
          <a:xfrm>
            <a:off x="1447800" y="152400"/>
            <a:ext cx="7086600" cy="6477000"/>
          </a:xfrm>
          <a:prstGeom prst="rect">
            <a:avLst/>
          </a:prstGeom>
          <a:noFill/>
          <a:ln w="0" cmpd="sng">
            <a:noFill/>
            <a:prstDash val="solid"/>
          </a:ln>
        </p:spPr>
        <p:txBody>
          <a:bodyPr vert="horz" lIns="0" tIns="800100" rIns="0" bIns="0" anchor="t"/>
          <a:lstStyle/>
          <a:p>
            <a:pPr marL="0" marR="0" indent="0" algn="ctr">
              <a:lnSpc>
                <a:spcPct val="80639"/>
              </a:lnSpc>
              <a:spcAft>
                <a:spcPts val="0"/>
              </a:spcAft>
            </a:pPr>
            <a:r>
              <a:rPr lang="en-US" sz="3200" spc="0" dirty="0" smtClean="0">
                <a:solidFill>
                  <a:srgbClr val="003366"/>
                </a:solidFill>
                <a:latin typeface="Times New Roman" panose="22635452340000000000" pitchFamily="1"/>
              </a:rPr>
              <a:t>IRB COMPOSITION AND IRB MEMBER ROLES AND RESPONSIBILITIES </a:t>
            </a:r>
          </a:p>
          <a:p>
            <a:pPr marL="0" marR="0" indent="0" algn="ctr">
              <a:lnSpc>
                <a:spcPct val="80639"/>
              </a:lnSpc>
              <a:spcAft>
                <a:spcPts val="0"/>
              </a:spcAft>
            </a:pPr>
            <a:endParaRPr lang="en-US" sz="2400" spc="0" dirty="0" smtClean="0">
              <a:solidFill>
                <a:srgbClr val="003366"/>
              </a:solidFill>
              <a:latin typeface="Times New Roman" panose="22635452340000000000" pitchFamily="1"/>
            </a:endParaRPr>
          </a:p>
          <a:p>
            <a:pPr marL="0" marR="0" indent="0" algn="l">
              <a:lnSpc>
                <a:spcPct val="80639"/>
              </a:lnSpc>
              <a:spcAft>
                <a:spcPts val="0"/>
              </a:spcAft>
            </a:pPr>
            <a:r>
              <a:rPr lang="en-US" sz="2400" spc="0" dirty="0" smtClean="0">
                <a:solidFill>
                  <a:srgbClr val="003366"/>
                </a:solidFill>
                <a:latin typeface="Times New Roman" panose="22635452340000000000" pitchFamily="1"/>
              </a:rPr>
              <a:t>	The IRB may invite individuals with competence 	in special areas to assist in the review of protocols 	that require expertise beyond or in addition to that 	available on the IRB. These individuals 	(consultants) may not vote with the IRB. Other 	individuals also attend convened meetings as 	necessary. These individuals advise the IRB on 	the acceptability of proposed research in terms of 	regulatory requirements, institutional 	commitments, applicable laws. </a:t>
            </a:r>
          </a:p>
        </p:txBody>
      </p:sp>
    </p:spTree>
    <p:extLst>
      <p:ext uri="{BB962C8B-B14F-4D97-AF65-F5344CB8AC3E}">
        <p14:creationId xmlns:p14="http://schemas.microsoft.com/office/powerpoint/2010/main" val="3159959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13" name="Image.jpg"/>
          <p:cNvPicPr/>
          <p:nvPr/>
        </p:nvPicPr>
        <p:blipFill>
          <a:blip r:embed="rId2" cstate="print"/>
          <a:stretch>
            <a:fillRect/>
          </a:stretch>
        </p:blipFill>
        <p:spPr>
          <a:xfrm>
            <a:off x="8890" y="0"/>
            <a:ext cx="1049020" cy="6854825"/>
          </a:xfrm>
          <a:prstGeom prst="rect">
            <a:avLst/>
          </a:prstGeom>
        </p:spPr>
      </p:pic>
      <p:sp>
        <p:nvSpPr>
          <p:cNvPr id="10" name="Text Placeholder 9"/>
          <p:cNvSpPr>
            <a:spLocks noGrp="1"/>
          </p:cNvSpPr>
          <p:nvPr>
            <p:ph type="body" idx="10"/>
          </p:nvPr>
        </p:nvSpPr>
        <p:spPr>
          <a:xfrm>
            <a:off x="1938655" y="0"/>
            <a:ext cx="6210300" cy="5581650"/>
          </a:xfrm>
          <a:prstGeom prst="rect">
            <a:avLst/>
          </a:prstGeom>
          <a:noFill/>
          <a:ln w="0" cmpd="sng">
            <a:noFill/>
            <a:prstDash val="solid"/>
          </a:ln>
        </p:spPr>
        <p:txBody>
          <a:bodyPr vert="horz" lIns="0" tIns="1371600" rIns="0" bIns="0" anchor="t"/>
          <a:lstStyle/>
          <a:p>
            <a:pPr marL="0" marR="0" indent="0" algn="ctr">
              <a:lnSpc>
                <a:spcPct val="95999"/>
              </a:lnSpc>
              <a:spcAft>
                <a:spcPts val="0"/>
              </a:spcAft>
            </a:pPr>
            <a:r>
              <a:rPr lang="en-US" sz="4800" spc="-25" dirty="0">
                <a:solidFill>
                  <a:srgbClr val="003366"/>
                </a:solidFill>
                <a:latin typeface="Times New Roman" panose="22635452340000000000" pitchFamily="1"/>
              </a:rPr>
              <a:t>“The most important task </a:t>
            </a:r>
          </a:p>
          <a:p>
            <a:pPr marL="0" marR="0" indent="0" algn="ctr">
              <a:lnSpc>
                <a:spcPct val="80639"/>
              </a:lnSpc>
              <a:spcBef>
                <a:spcPts val="0"/>
              </a:spcBef>
              <a:spcAft>
                <a:spcPts val="0"/>
              </a:spcAft>
            </a:pPr>
            <a:r>
              <a:rPr lang="en-US" sz="4800" spc="0" dirty="0">
                <a:solidFill>
                  <a:srgbClr val="003366"/>
                </a:solidFill>
                <a:latin typeface="Times New Roman" panose="22635452340000000000" pitchFamily="1"/>
              </a:rPr>
              <a:t>we face </a:t>
            </a:r>
          </a:p>
          <a:p>
            <a:pPr marL="0" marR="0" indent="0" algn="ctr">
              <a:lnSpc>
                <a:spcPct val="95999"/>
              </a:lnSpc>
              <a:spcBef>
                <a:spcPts val="1440"/>
              </a:spcBef>
              <a:spcAft>
                <a:spcPts val="0"/>
              </a:spcAft>
            </a:pPr>
            <a:r>
              <a:rPr lang="en-US" sz="4800" spc="0" dirty="0">
                <a:solidFill>
                  <a:srgbClr val="003366"/>
                </a:solidFill>
                <a:latin typeface="Times New Roman" panose="22635452340000000000" pitchFamily="1"/>
              </a:rPr>
              <a:t>is learning to think </a:t>
            </a:r>
          </a:p>
          <a:p>
            <a:pPr marL="1508760" marR="0" indent="0" algn="l">
              <a:lnSpc>
                <a:spcPct val="95999"/>
              </a:lnSpc>
              <a:spcBef>
                <a:spcPts val="0"/>
              </a:spcBef>
              <a:spcAft>
                <a:spcPts val="10080"/>
              </a:spcAft>
            </a:pPr>
            <a:r>
              <a:rPr lang="en-US" sz="4800" spc="0" dirty="0">
                <a:solidFill>
                  <a:srgbClr val="003366"/>
                </a:solidFill>
                <a:latin typeface="Times New Roman" panose="22635452340000000000" pitchFamily="1"/>
              </a:rPr>
              <a:t>in new ways” </a:t>
            </a:r>
          </a:p>
        </p:txBody>
      </p:sp>
      <p:sp>
        <p:nvSpPr>
          <p:cNvPr id="11" name="Text Placeholder 10"/>
          <p:cNvSpPr>
            <a:spLocks noGrp="1"/>
          </p:cNvSpPr>
          <p:nvPr>
            <p:ph type="body" idx="10"/>
          </p:nvPr>
        </p:nvSpPr>
        <p:spPr>
          <a:xfrm>
            <a:off x="1938655" y="5581650"/>
            <a:ext cx="6210300" cy="1276350"/>
          </a:xfrm>
          <a:prstGeom prst="rect">
            <a:avLst/>
          </a:prstGeom>
          <a:noFill/>
          <a:ln w="0" cmpd="sng">
            <a:noFill/>
            <a:prstDash val="solid"/>
          </a:ln>
        </p:spPr>
        <p:txBody>
          <a:bodyPr vert="horz" lIns="0" tIns="0" rIns="0" bIns="0" anchor="t"/>
          <a:lstStyle/>
          <a:p>
            <a:pPr marL="0" marR="0" indent="0" algn="ctr">
              <a:lnSpc>
                <a:spcPct val="95999"/>
              </a:lnSpc>
              <a:spcAft>
                <a:spcPts val="0"/>
              </a:spcAft>
            </a:pPr>
            <a:r>
              <a:rPr lang="en-US" sz="2800" spc="0">
                <a:solidFill>
                  <a:srgbClr val="003366"/>
                </a:solidFill>
                <a:latin typeface="Times New Roman" panose="22635452340000000000" pitchFamily="1"/>
              </a:rPr>
              <a:t>-Gregory Bateson </a:t>
            </a:r>
          </a:p>
          <a:p>
            <a:pPr marL="0" marR="0" indent="0" algn="ctr">
              <a:lnSpc>
                <a:spcPct val="80639"/>
              </a:lnSpc>
              <a:spcBef>
                <a:spcPts val="0"/>
              </a:spcBef>
              <a:spcAft>
                <a:spcPts val="3600"/>
              </a:spcAft>
            </a:pPr>
            <a:r>
              <a:rPr lang="en-US" sz="2800" spc="-50">
                <a:solidFill>
                  <a:srgbClr val="003366"/>
                </a:solidFill>
                <a:latin typeface="Times New Roman" panose="22635452340000000000" pitchFamily="1"/>
              </a:rPr>
              <a:t>British Scientist &amp; Author</a:t>
            </a:r>
            <a:r>
              <a:rPr lang="en-US" sz="100" spc="-50">
                <a:solidFill>
                  <a:srgbClr val="003366"/>
                </a:solidFill>
                <a:latin typeface="Times New Roman" panose="22635452340000000000" pitchFamily="1"/>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1" name="Image.jpg"/>
          <p:cNvPicPr/>
          <p:nvPr/>
        </p:nvPicPr>
        <p:blipFill>
          <a:blip r:embed="rId2" cstate="print"/>
          <a:stretch>
            <a:fillRect/>
          </a:stretch>
        </p:blipFill>
        <p:spPr>
          <a:xfrm>
            <a:off x="8890" y="0"/>
            <a:ext cx="1049020" cy="6854825"/>
          </a:xfrm>
          <a:prstGeom prst="rect">
            <a:avLst/>
          </a:prstGeom>
        </p:spPr>
      </p:pic>
      <p:sp>
        <p:nvSpPr>
          <p:cNvPr id="42" name="Text Placeholder 41"/>
          <p:cNvSpPr>
            <a:spLocks noGrp="1"/>
          </p:cNvSpPr>
          <p:nvPr>
            <p:ph type="body" idx="10"/>
          </p:nvPr>
        </p:nvSpPr>
        <p:spPr>
          <a:xfrm>
            <a:off x="1447800" y="152400"/>
            <a:ext cx="7086600" cy="6477000"/>
          </a:xfrm>
          <a:prstGeom prst="rect">
            <a:avLst/>
          </a:prstGeom>
          <a:noFill/>
          <a:ln w="0" cmpd="sng">
            <a:noFill/>
            <a:prstDash val="solid"/>
          </a:ln>
        </p:spPr>
        <p:txBody>
          <a:bodyPr vert="horz" lIns="0" tIns="800100" rIns="0" bIns="0" anchor="t"/>
          <a:lstStyle/>
          <a:p>
            <a:pPr marL="0" marR="0" indent="0" algn="ctr">
              <a:lnSpc>
                <a:spcPct val="80639"/>
              </a:lnSpc>
              <a:spcAft>
                <a:spcPts val="0"/>
              </a:spcAft>
            </a:pPr>
            <a:r>
              <a:rPr lang="en-US" sz="3600" spc="0" dirty="0" smtClean="0">
                <a:solidFill>
                  <a:srgbClr val="003366"/>
                </a:solidFill>
                <a:latin typeface="Times New Roman" panose="22635452340000000000" pitchFamily="1"/>
              </a:rPr>
              <a:t>WHAT IS A COMMUNITY MEMBER? </a:t>
            </a:r>
          </a:p>
          <a:p>
            <a:pPr marL="0" marR="0" indent="0" algn="l">
              <a:lnSpc>
                <a:spcPct val="80639"/>
              </a:lnSpc>
              <a:spcAft>
                <a:spcPts val="0"/>
              </a:spcAft>
            </a:pPr>
            <a:endParaRPr lang="en-US" sz="3600" spc="0" dirty="0" smtClean="0">
              <a:solidFill>
                <a:srgbClr val="003366"/>
              </a:solidFill>
              <a:latin typeface="Times New Roman" panose="22635452340000000000" pitchFamily="1"/>
            </a:endParaRPr>
          </a:p>
          <a:p>
            <a:pPr marL="0" marR="0" indent="0" algn="l">
              <a:lnSpc>
                <a:spcPct val="80639"/>
              </a:lnSpc>
              <a:spcAft>
                <a:spcPts val="0"/>
              </a:spcAft>
            </a:pPr>
            <a:endParaRPr lang="en-US" sz="2400" dirty="0">
              <a:solidFill>
                <a:srgbClr val="003366"/>
              </a:solidFill>
              <a:latin typeface="Times New Roman" panose="22635452340000000000" pitchFamily="1"/>
            </a:endParaRPr>
          </a:p>
          <a:p>
            <a:pPr marL="0" marR="0" indent="0" algn="l">
              <a:lnSpc>
                <a:spcPct val="80639"/>
              </a:lnSpc>
              <a:spcAft>
                <a:spcPts val="0"/>
              </a:spcAft>
            </a:pPr>
            <a:r>
              <a:rPr lang="en-US" sz="2400" spc="0" dirty="0" smtClean="0">
                <a:solidFill>
                  <a:srgbClr val="003366"/>
                </a:solidFill>
                <a:latin typeface="Times New Roman" panose="22635452340000000000" pitchFamily="1"/>
              </a:rPr>
              <a:t>An IRB community member is someone from outside the organization or institution. They come from a variety of backgrounds and are chosen for their particular experience, knowledge, or relationship to the types of studies reviewed by the IRB. These members often are drawn from the community in which an institution resides. They may be members of local clergy, interested volunteers, teachers, retirees, nurses or ethicists. Some are former research subjects. Others are interested in promoting research or are motivated by their concern about a particular disease or condition. The community member’s perspective is usually non-scientific. </a:t>
            </a:r>
          </a:p>
        </p:txBody>
      </p:sp>
    </p:spTree>
    <p:extLst>
      <p:ext uri="{BB962C8B-B14F-4D97-AF65-F5344CB8AC3E}">
        <p14:creationId xmlns:p14="http://schemas.microsoft.com/office/powerpoint/2010/main" val="2018496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1" name="Image.jpg"/>
          <p:cNvPicPr/>
          <p:nvPr/>
        </p:nvPicPr>
        <p:blipFill>
          <a:blip r:embed="rId2" cstate="print"/>
          <a:stretch>
            <a:fillRect/>
          </a:stretch>
        </p:blipFill>
        <p:spPr>
          <a:xfrm>
            <a:off x="8890" y="0"/>
            <a:ext cx="1049020" cy="6854825"/>
          </a:xfrm>
          <a:prstGeom prst="rect">
            <a:avLst/>
          </a:prstGeom>
        </p:spPr>
      </p:pic>
      <p:sp>
        <p:nvSpPr>
          <p:cNvPr id="42" name="Text Placeholder 41"/>
          <p:cNvSpPr>
            <a:spLocks noGrp="1"/>
          </p:cNvSpPr>
          <p:nvPr>
            <p:ph type="body" idx="10"/>
          </p:nvPr>
        </p:nvSpPr>
        <p:spPr>
          <a:xfrm>
            <a:off x="1447800" y="152400"/>
            <a:ext cx="7086600" cy="6477000"/>
          </a:xfrm>
          <a:prstGeom prst="rect">
            <a:avLst/>
          </a:prstGeom>
          <a:noFill/>
          <a:ln w="0" cmpd="sng">
            <a:noFill/>
            <a:prstDash val="solid"/>
          </a:ln>
        </p:spPr>
        <p:txBody>
          <a:bodyPr vert="horz" lIns="0" tIns="800100" rIns="0" bIns="0" anchor="t"/>
          <a:lstStyle/>
          <a:p>
            <a:pPr marL="0" marR="0" indent="0" algn="ctr">
              <a:lnSpc>
                <a:spcPct val="80639"/>
              </a:lnSpc>
              <a:spcAft>
                <a:spcPts val="0"/>
              </a:spcAft>
            </a:pPr>
            <a:r>
              <a:rPr lang="en-US" sz="3200" spc="0" dirty="0" smtClean="0">
                <a:solidFill>
                  <a:srgbClr val="003366"/>
                </a:solidFill>
                <a:latin typeface="Times New Roman" panose="22635452340000000000" pitchFamily="1"/>
              </a:rPr>
              <a:t>WHAT IS A COMMUNITY MEMBER? </a:t>
            </a:r>
          </a:p>
          <a:p>
            <a:pPr marL="0" marR="0" indent="0" algn="l">
              <a:lnSpc>
                <a:spcPct val="80639"/>
              </a:lnSpc>
              <a:spcAft>
                <a:spcPts val="0"/>
              </a:spcAft>
            </a:pPr>
            <a:endParaRPr lang="en-US" sz="2400" spc="0" dirty="0" smtClean="0">
              <a:solidFill>
                <a:srgbClr val="003366"/>
              </a:solidFill>
              <a:latin typeface="Times New Roman" panose="22635452340000000000" pitchFamily="1"/>
            </a:endParaRPr>
          </a:p>
          <a:p>
            <a:pPr marL="0" marR="0" indent="0" algn="ctr">
              <a:lnSpc>
                <a:spcPct val="80639"/>
              </a:lnSpc>
              <a:spcAft>
                <a:spcPts val="0"/>
              </a:spcAft>
            </a:pPr>
            <a:endParaRPr lang="en-US" sz="2400" dirty="0">
              <a:solidFill>
                <a:srgbClr val="003366"/>
              </a:solidFill>
              <a:latin typeface="Times New Roman" panose="22635452340000000000" pitchFamily="1"/>
            </a:endParaRPr>
          </a:p>
          <a:p>
            <a:pPr marL="0" marR="0" indent="0" algn="l">
              <a:lnSpc>
                <a:spcPct val="80639"/>
              </a:lnSpc>
              <a:spcAft>
                <a:spcPts val="0"/>
              </a:spcAft>
            </a:pPr>
            <a:endParaRPr lang="en-US" sz="2400" spc="0" dirty="0" smtClean="0">
              <a:solidFill>
                <a:srgbClr val="003366"/>
              </a:solidFill>
              <a:latin typeface="Times New Roman" panose="22635452340000000000" pitchFamily="1"/>
            </a:endParaRPr>
          </a:p>
          <a:p>
            <a:pPr marL="0" marR="0" indent="0" algn="l">
              <a:lnSpc>
                <a:spcPct val="80639"/>
              </a:lnSpc>
              <a:spcAft>
                <a:spcPts val="0"/>
              </a:spcAft>
            </a:pPr>
            <a:endParaRPr lang="en-US" sz="2400" dirty="0">
              <a:solidFill>
                <a:srgbClr val="003366"/>
              </a:solidFill>
              <a:latin typeface="Times New Roman" panose="22635452340000000000" pitchFamily="1"/>
            </a:endParaRPr>
          </a:p>
          <a:p>
            <a:pPr marL="0" marR="0" indent="0" algn="l">
              <a:lnSpc>
                <a:spcPct val="80639"/>
              </a:lnSpc>
              <a:spcAft>
                <a:spcPts val="0"/>
              </a:spcAft>
            </a:pPr>
            <a:r>
              <a:rPr lang="en-US" sz="2400" spc="0" dirty="0" smtClean="0">
                <a:solidFill>
                  <a:srgbClr val="003366"/>
                </a:solidFill>
                <a:latin typeface="Times New Roman" panose="22635452340000000000" pitchFamily="1"/>
              </a:rPr>
              <a:t>Because community members may not be affiliated with the institution, employees and retirees of the institution cannot serve as community members nor can their spouses. Although federal and state regulations do not use the term ‘community member’ – and instead refer to people in this position as non-affiliated members (meaning they are not directly associated with the institution) – there is a historic interest in assuring that IRBs are mindful of community values.</a:t>
            </a:r>
          </a:p>
        </p:txBody>
      </p:sp>
    </p:spTree>
    <p:extLst>
      <p:ext uri="{BB962C8B-B14F-4D97-AF65-F5344CB8AC3E}">
        <p14:creationId xmlns:p14="http://schemas.microsoft.com/office/powerpoint/2010/main" val="983030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1" name="Image.jpg"/>
          <p:cNvPicPr/>
          <p:nvPr/>
        </p:nvPicPr>
        <p:blipFill>
          <a:blip r:embed="rId2" cstate="print"/>
          <a:stretch>
            <a:fillRect/>
          </a:stretch>
        </p:blipFill>
        <p:spPr>
          <a:xfrm>
            <a:off x="8890" y="0"/>
            <a:ext cx="1049020" cy="6854825"/>
          </a:xfrm>
          <a:prstGeom prst="rect">
            <a:avLst/>
          </a:prstGeom>
        </p:spPr>
      </p:pic>
      <p:sp>
        <p:nvSpPr>
          <p:cNvPr id="42" name="Text Placeholder 41"/>
          <p:cNvSpPr>
            <a:spLocks noGrp="1"/>
          </p:cNvSpPr>
          <p:nvPr>
            <p:ph type="body" idx="10"/>
          </p:nvPr>
        </p:nvSpPr>
        <p:spPr>
          <a:xfrm>
            <a:off x="1447800" y="152400"/>
            <a:ext cx="7086600" cy="6477000"/>
          </a:xfrm>
          <a:prstGeom prst="rect">
            <a:avLst/>
          </a:prstGeom>
          <a:noFill/>
          <a:ln w="0" cmpd="sng">
            <a:noFill/>
            <a:prstDash val="solid"/>
          </a:ln>
        </p:spPr>
        <p:txBody>
          <a:bodyPr vert="horz" lIns="0" tIns="800100" rIns="0" bIns="0" anchor="t"/>
          <a:lstStyle/>
          <a:p>
            <a:pPr marL="0" marR="0" indent="0" algn="ctr">
              <a:lnSpc>
                <a:spcPct val="80639"/>
              </a:lnSpc>
              <a:spcAft>
                <a:spcPts val="0"/>
              </a:spcAft>
            </a:pPr>
            <a:r>
              <a:rPr lang="en-US" sz="3200" spc="0" dirty="0" smtClean="0">
                <a:solidFill>
                  <a:srgbClr val="003366"/>
                </a:solidFill>
                <a:latin typeface="Times New Roman" panose="22635452340000000000" pitchFamily="1"/>
              </a:rPr>
              <a:t>HISTORY OF COMMUNITY MEMBERS ON IRBS </a:t>
            </a:r>
          </a:p>
          <a:p>
            <a:pPr marL="0" marR="0" indent="0" algn="ctr">
              <a:lnSpc>
                <a:spcPct val="80639"/>
              </a:lnSpc>
              <a:spcAft>
                <a:spcPts val="0"/>
              </a:spcAft>
            </a:pPr>
            <a:endParaRPr lang="en-US" sz="2400" spc="0" dirty="0" smtClean="0">
              <a:solidFill>
                <a:srgbClr val="003366"/>
              </a:solidFill>
              <a:latin typeface="Times New Roman" panose="22635452340000000000" pitchFamily="1"/>
            </a:endParaRPr>
          </a:p>
          <a:p>
            <a:pPr marL="0" marR="0" indent="0" algn="l">
              <a:lnSpc>
                <a:spcPct val="80639"/>
              </a:lnSpc>
              <a:spcAft>
                <a:spcPts val="0"/>
              </a:spcAft>
            </a:pPr>
            <a:r>
              <a:rPr lang="en-US" sz="2400" spc="0" dirty="0" smtClean="0">
                <a:solidFill>
                  <a:srgbClr val="003366"/>
                </a:solidFill>
                <a:latin typeface="Times New Roman" panose="22635452340000000000" pitchFamily="1"/>
              </a:rPr>
              <a:t>In the wake of the most notable violations of human rights in the history of research, ethical codes for physician researchers were developed and oversight by ethics committees was established and became mandatory for human subjects research. </a:t>
            </a:r>
          </a:p>
          <a:p>
            <a:pPr marL="0" marR="0" indent="0" algn="l">
              <a:lnSpc>
                <a:spcPct val="80639"/>
              </a:lnSpc>
              <a:spcAft>
                <a:spcPts val="0"/>
              </a:spcAft>
            </a:pPr>
            <a:endParaRPr lang="en-US" sz="2400" spc="0" dirty="0" smtClean="0">
              <a:solidFill>
                <a:srgbClr val="003366"/>
              </a:solidFill>
              <a:latin typeface="Times New Roman" panose="22635452340000000000" pitchFamily="1"/>
            </a:endParaRPr>
          </a:p>
          <a:p>
            <a:pPr marL="0" marR="0" indent="0" algn="l">
              <a:lnSpc>
                <a:spcPct val="80639"/>
              </a:lnSpc>
              <a:spcAft>
                <a:spcPts val="0"/>
              </a:spcAft>
            </a:pPr>
            <a:r>
              <a:rPr lang="en-US" sz="2400" spc="0" dirty="0" smtClean="0">
                <a:solidFill>
                  <a:srgbClr val="003366"/>
                </a:solidFill>
                <a:latin typeface="Times New Roman" panose="22635452340000000000" pitchFamily="1"/>
              </a:rPr>
              <a:t>So individuals outside of academic and medical research domains (community members) were included on these newly mandated committees. </a:t>
            </a:r>
          </a:p>
          <a:p>
            <a:pPr marL="0" marR="0" indent="0" algn="l">
              <a:lnSpc>
                <a:spcPct val="80639"/>
              </a:lnSpc>
              <a:spcAft>
                <a:spcPts val="0"/>
              </a:spcAft>
            </a:pPr>
            <a:endParaRPr lang="en-US" sz="2400" spc="0" dirty="0" smtClean="0">
              <a:solidFill>
                <a:srgbClr val="003366"/>
              </a:solidFill>
              <a:latin typeface="Times New Roman" panose="22635452340000000000" pitchFamily="1"/>
            </a:endParaRPr>
          </a:p>
          <a:p>
            <a:pPr marL="0" marR="0" indent="0" algn="l">
              <a:lnSpc>
                <a:spcPct val="80639"/>
              </a:lnSpc>
              <a:spcAft>
                <a:spcPts val="0"/>
              </a:spcAft>
            </a:pPr>
            <a:r>
              <a:rPr lang="en-US" sz="2400" spc="0" dirty="0" smtClean="0">
                <a:solidFill>
                  <a:srgbClr val="003366"/>
                </a:solidFill>
                <a:latin typeface="Times New Roman" panose="22635452340000000000" pitchFamily="1"/>
              </a:rPr>
              <a:t>The most cited ethical lapses in human subjects research were the Nazi Doctors’ Medical Experiments in World War II and the Tuskegee Syphilis Study begun in 1930 on syphilitic black men in Alabama.  </a:t>
            </a:r>
          </a:p>
          <a:p>
            <a:pPr marL="0" marR="0" indent="0" algn="ctr">
              <a:lnSpc>
                <a:spcPct val="80639"/>
              </a:lnSpc>
              <a:spcAft>
                <a:spcPts val="0"/>
              </a:spcAft>
            </a:pPr>
            <a:endParaRPr lang="en-US" sz="2400" spc="0" dirty="0" smtClean="0">
              <a:solidFill>
                <a:srgbClr val="003366"/>
              </a:solidFill>
              <a:latin typeface="Times New Roman" panose="22635452340000000000" pitchFamily="1"/>
            </a:endParaRPr>
          </a:p>
        </p:txBody>
      </p:sp>
    </p:spTree>
    <p:extLst>
      <p:ext uri="{BB962C8B-B14F-4D97-AF65-F5344CB8AC3E}">
        <p14:creationId xmlns:p14="http://schemas.microsoft.com/office/powerpoint/2010/main" val="379568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1" name="Image.jpg"/>
          <p:cNvPicPr/>
          <p:nvPr/>
        </p:nvPicPr>
        <p:blipFill>
          <a:blip r:embed="rId2" cstate="print"/>
          <a:stretch>
            <a:fillRect/>
          </a:stretch>
        </p:blipFill>
        <p:spPr>
          <a:xfrm>
            <a:off x="8890" y="0"/>
            <a:ext cx="1049020" cy="6854825"/>
          </a:xfrm>
          <a:prstGeom prst="rect">
            <a:avLst/>
          </a:prstGeom>
        </p:spPr>
      </p:pic>
      <p:sp>
        <p:nvSpPr>
          <p:cNvPr id="42" name="Text Placeholder 41"/>
          <p:cNvSpPr>
            <a:spLocks noGrp="1"/>
          </p:cNvSpPr>
          <p:nvPr>
            <p:ph type="body" idx="10"/>
          </p:nvPr>
        </p:nvSpPr>
        <p:spPr>
          <a:xfrm>
            <a:off x="1447800" y="152400"/>
            <a:ext cx="7086600" cy="6477000"/>
          </a:xfrm>
          <a:prstGeom prst="rect">
            <a:avLst/>
          </a:prstGeom>
          <a:noFill/>
          <a:ln w="0" cmpd="sng">
            <a:noFill/>
            <a:prstDash val="solid"/>
          </a:ln>
        </p:spPr>
        <p:txBody>
          <a:bodyPr vert="horz" lIns="0" tIns="800100" rIns="0" bIns="0" anchor="t"/>
          <a:lstStyle/>
          <a:p>
            <a:pPr marL="0" marR="0" indent="0" algn="ctr">
              <a:lnSpc>
                <a:spcPct val="80639"/>
              </a:lnSpc>
              <a:spcAft>
                <a:spcPts val="0"/>
              </a:spcAft>
            </a:pPr>
            <a:r>
              <a:rPr lang="en-US" sz="3200" spc="0" dirty="0" smtClean="0">
                <a:solidFill>
                  <a:srgbClr val="003366"/>
                </a:solidFill>
                <a:latin typeface="Times New Roman" panose="22635452340000000000" pitchFamily="1"/>
              </a:rPr>
              <a:t>HISTORY OF COMMUNITY MEMBERS ON IRBS </a:t>
            </a:r>
          </a:p>
          <a:p>
            <a:pPr marL="0" marR="0" indent="0" algn="ctr">
              <a:lnSpc>
                <a:spcPct val="80639"/>
              </a:lnSpc>
              <a:spcAft>
                <a:spcPts val="0"/>
              </a:spcAft>
            </a:pPr>
            <a:endParaRPr lang="en-US" sz="2400" spc="0" dirty="0" smtClean="0">
              <a:solidFill>
                <a:srgbClr val="003366"/>
              </a:solidFill>
              <a:latin typeface="Times New Roman" panose="22635452340000000000" pitchFamily="1"/>
            </a:endParaRPr>
          </a:p>
          <a:p>
            <a:pPr marL="0" marR="0" indent="0" algn="ctr">
              <a:lnSpc>
                <a:spcPct val="80639"/>
              </a:lnSpc>
              <a:spcAft>
                <a:spcPts val="0"/>
              </a:spcAft>
            </a:pPr>
            <a:endParaRPr lang="en-US" sz="2400" spc="0" dirty="0" smtClean="0">
              <a:solidFill>
                <a:srgbClr val="003366"/>
              </a:solidFill>
              <a:latin typeface="Times New Roman" panose="22635452340000000000" pitchFamily="1"/>
            </a:endParaRPr>
          </a:p>
          <a:p>
            <a:pPr marL="0" marR="0" indent="0" algn="l">
              <a:lnSpc>
                <a:spcPct val="80639"/>
              </a:lnSpc>
              <a:spcAft>
                <a:spcPts val="0"/>
              </a:spcAft>
            </a:pPr>
            <a:r>
              <a:rPr lang="en-US" sz="2400" spc="0" dirty="0" smtClean="0">
                <a:solidFill>
                  <a:srgbClr val="003366"/>
                </a:solidFill>
                <a:latin typeface="Times New Roman" panose="22635452340000000000" pitchFamily="1"/>
              </a:rPr>
              <a:t>The Nazi Doctors’ medical experiments: After World War II, the world learned of the moral depravity of the 20 Nazi physicians who were convicted in Nuremberg, Germany for the part they played in the brutal human experiments at Nazi Death Camps. The moral lessons learned from the Nuremberg Trials were the need to limit human experimentation within strict moral, legal, and ethical boundaries and require voluntary consent of the human subject. The advancement of science alone is not an adequate goal when research compromises the safety and integrity of the human subject. • </a:t>
            </a:r>
          </a:p>
        </p:txBody>
      </p:sp>
    </p:spTree>
    <p:extLst>
      <p:ext uri="{BB962C8B-B14F-4D97-AF65-F5344CB8AC3E}">
        <p14:creationId xmlns:p14="http://schemas.microsoft.com/office/powerpoint/2010/main" val="20418595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1" name="Image.jpg"/>
          <p:cNvPicPr/>
          <p:nvPr/>
        </p:nvPicPr>
        <p:blipFill>
          <a:blip r:embed="rId2" cstate="print"/>
          <a:stretch>
            <a:fillRect/>
          </a:stretch>
        </p:blipFill>
        <p:spPr>
          <a:xfrm>
            <a:off x="8890" y="0"/>
            <a:ext cx="1049020" cy="6854825"/>
          </a:xfrm>
          <a:prstGeom prst="rect">
            <a:avLst/>
          </a:prstGeom>
        </p:spPr>
      </p:pic>
      <p:sp>
        <p:nvSpPr>
          <p:cNvPr id="42" name="Text Placeholder 41"/>
          <p:cNvSpPr>
            <a:spLocks noGrp="1"/>
          </p:cNvSpPr>
          <p:nvPr>
            <p:ph type="body" idx="10"/>
          </p:nvPr>
        </p:nvSpPr>
        <p:spPr>
          <a:xfrm>
            <a:off x="1447800" y="152400"/>
            <a:ext cx="7086600" cy="6477000"/>
          </a:xfrm>
          <a:prstGeom prst="rect">
            <a:avLst/>
          </a:prstGeom>
          <a:noFill/>
          <a:ln w="0" cmpd="sng">
            <a:noFill/>
            <a:prstDash val="solid"/>
          </a:ln>
        </p:spPr>
        <p:txBody>
          <a:bodyPr vert="horz" lIns="0" tIns="800100" rIns="0" bIns="0" anchor="t"/>
          <a:lstStyle/>
          <a:p>
            <a:pPr marL="0" marR="0" indent="0" algn="ctr">
              <a:lnSpc>
                <a:spcPct val="80639"/>
              </a:lnSpc>
              <a:spcAft>
                <a:spcPts val="0"/>
              </a:spcAft>
            </a:pPr>
            <a:r>
              <a:rPr lang="en-US" sz="3200" spc="0" dirty="0" smtClean="0">
                <a:solidFill>
                  <a:srgbClr val="003366"/>
                </a:solidFill>
                <a:latin typeface="Times New Roman" panose="22635452340000000000" pitchFamily="1"/>
              </a:rPr>
              <a:t>HISTORY OF COMMUNITY MEMBERS ON IRBS </a:t>
            </a:r>
          </a:p>
          <a:p>
            <a:pPr marL="0" marR="0" indent="0" algn="ctr">
              <a:lnSpc>
                <a:spcPct val="80639"/>
              </a:lnSpc>
              <a:spcAft>
                <a:spcPts val="0"/>
              </a:spcAft>
            </a:pPr>
            <a:endParaRPr lang="en-US" sz="2400" spc="0" dirty="0" smtClean="0">
              <a:solidFill>
                <a:srgbClr val="003366"/>
              </a:solidFill>
              <a:latin typeface="Times New Roman" panose="22635452340000000000" pitchFamily="1"/>
            </a:endParaRPr>
          </a:p>
          <a:p>
            <a:pPr marL="0" marR="0" indent="0" algn="ctr">
              <a:lnSpc>
                <a:spcPct val="80639"/>
              </a:lnSpc>
              <a:spcAft>
                <a:spcPts val="0"/>
              </a:spcAft>
            </a:pPr>
            <a:endParaRPr lang="en-US" sz="2400" spc="0" dirty="0" smtClean="0">
              <a:solidFill>
                <a:srgbClr val="003366"/>
              </a:solidFill>
              <a:latin typeface="Times New Roman" panose="22635452340000000000" pitchFamily="1"/>
            </a:endParaRPr>
          </a:p>
          <a:p>
            <a:pPr marL="0" marR="0" indent="0" algn="l">
              <a:lnSpc>
                <a:spcPct val="80639"/>
              </a:lnSpc>
              <a:spcAft>
                <a:spcPts val="0"/>
              </a:spcAft>
            </a:pPr>
            <a:r>
              <a:rPr lang="en-US" sz="2400" spc="0" dirty="0" smtClean="0">
                <a:solidFill>
                  <a:srgbClr val="003366"/>
                </a:solidFill>
                <a:latin typeface="Times New Roman" panose="22635452340000000000" pitchFamily="1"/>
              </a:rPr>
              <a:t>The Tuskegee Syphilis Study: For 40 years between 1932 and 1972, the U.S. Public Health Service (PHS) conducted “research” in Tuskegee, Alabama on 399 black men in the late stages of syphilis. These men – mostly poor illiterate sharecroppers – were never told that they had syphilis, never told of its seriousness, nor offered available cures. Informed that they were being treated for “bad blood”, their doctors never intended to cure them of syphilis. </a:t>
            </a:r>
          </a:p>
        </p:txBody>
      </p:sp>
    </p:spTree>
    <p:extLst>
      <p:ext uri="{BB962C8B-B14F-4D97-AF65-F5344CB8AC3E}">
        <p14:creationId xmlns:p14="http://schemas.microsoft.com/office/powerpoint/2010/main" val="42277417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1" name="Image.jpg"/>
          <p:cNvPicPr/>
          <p:nvPr/>
        </p:nvPicPr>
        <p:blipFill>
          <a:blip r:embed="rId2" cstate="print"/>
          <a:stretch>
            <a:fillRect/>
          </a:stretch>
        </p:blipFill>
        <p:spPr>
          <a:xfrm>
            <a:off x="8890" y="0"/>
            <a:ext cx="1049020" cy="6854825"/>
          </a:xfrm>
          <a:prstGeom prst="rect">
            <a:avLst/>
          </a:prstGeom>
        </p:spPr>
      </p:pic>
      <p:sp>
        <p:nvSpPr>
          <p:cNvPr id="42" name="Text Placeholder 41"/>
          <p:cNvSpPr>
            <a:spLocks noGrp="1"/>
          </p:cNvSpPr>
          <p:nvPr>
            <p:ph type="body" idx="10"/>
          </p:nvPr>
        </p:nvSpPr>
        <p:spPr>
          <a:xfrm>
            <a:off x="1447800" y="152400"/>
            <a:ext cx="7086600" cy="6477000"/>
          </a:xfrm>
          <a:prstGeom prst="rect">
            <a:avLst/>
          </a:prstGeom>
          <a:noFill/>
          <a:ln w="0" cmpd="sng">
            <a:noFill/>
            <a:prstDash val="solid"/>
          </a:ln>
        </p:spPr>
        <p:txBody>
          <a:bodyPr vert="horz" lIns="0" tIns="800100" rIns="0" bIns="0" anchor="t"/>
          <a:lstStyle/>
          <a:p>
            <a:pPr marL="0" marR="0" indent="0" algn="ctr">
              <a:lnSpc>
                <a:spcPct val="80639"/>
              </a:lnSpc>
              <a:spcAft>
                <a:spcPts val="0"/>
              </a:spcAft>
            </a:pPr>
            <a:r>
              <a:rPr lang="en-US" sz="3200" spc="0" dirty="0" smtClean="0">
                <a:solidFill>
                  <a:srgbClr val="003366"/>
                </a:solidFill>
                <a:latin typeface="Times New Roman" panose="22635452340000000000" pitchFamily="1"/>
              </a:rPr>
              <a:t>HISTORY OF COMMUNITY MEMBERS ON IRBS </a:t>
            </a:r>
          </a:p>
          <a:p>
            <a:pPr marL="0" marR="0" indent="0" algn="ctr">
              <a:lnSpc>
                <a:spcPct val="80639"/>
              </a:lnSpc>
              <a:spcAft>
                <a:spcPts val="0"/>
              </a:spcAft>
            </a:pPr>
            <a:endParaRPr lang="en-US" sz="2400" spc="0" dirty="0" smtClean="0">
              <a:solidFill>
                <a:srgbClr val="003366"/>
              </a:solidFill>
              <a:latin typeface="Times New Roman" panose="22635452340000000000" pitchFamily="1"/>
            </a:endParaRPr>
          </a:p>
          <a:p>
            <a:pPr marL="0" marR="0" indent="0" algn="l">
              <a:lnSpc>
                <a:spcPct val="80639"/>
              </a:lnSpc>
              <a:spcAft>
                <a:spcPts val="0"/>
              </a:spcAft>
            </a:pPr>
            <a:r>
              <a:rPr lang="en-US" sz="2400" spc="0" dirty="0" smtClean="0">
                <a:solidFill>
                  <a:srgbClr val="003366"/>
                </a:solidFill>
                <a:latin typeface="Times New Roman" panose="22635452340000000000" pitchFamily="1"/>
              </a:rPr>
              <a:t>The data for the experiment was to be collected from autopsies of the men, and they were thus deliberately left to suffer from the severe symptoms of this debilitating disease.  Public outrage eventually ended this study and provided the impetus for the esteemed Belmont Report and subsequent federal human subjects protections and regulations. The PHS, which conducted the study, acknowledged in retrospect that the scientific peer review system did not address fundamental ethical issues.</a:t>
            </a:r>
          </a:p>
        </p:txBody>
      </p:sp>
    </p:spTree>
    <p:extLst>
      <p:ext uri="{BB962C8B-B14F-4D97-AF65-F5344CB8AC3E}">
        <p14:creationId xmlns:p14="http://schemas.microsoft.com/office/powerpoint/2010/main" val="19140076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129" name="Image.jpg"/>
          <p:cNvPicPr/>
          <p:nvPr/>
        </p:nvPicPr>
        <p:blipFill>
          <a:blip r:embed="rId2" cstate="print"/>
          <a:stretch>
            <a:fillRect/>
          </a:stretch>
        </p:blipFill>
        <p:spPr>
          <a:xfrm>
            <a:off x="8890" y="0"/>
            <a:ext cx="1049020" cy="6854825"/>
          </a:xfrm>
          <a:prstGeom prst="rect">
            <a:avLst/>
          </a:prstGeom>
        </p:spPr>
      </p:pic>
      <p:sp>
        <p:nvSpPr>
          <p:cNvPr id="124" name="Text Placeholder 123"/>
          <p:cNvSpPr>
            <a:spLocks noGrp="1"/>
          </p:cNvSpPr>
          <p:nvPr>
            <p:ph type="body" idx="10"/>
          </p:nvPr>
        </p:nvSpPr>
        <p:spPr>
          <a:xfrm>
            <a:off x="1153795" y="6381750"/>
            <a:ext cx="7678420" cy="307975"/>
          </a:xfrm>
          <a:prstGeom prst="rect">
            <a:avLst/>
          </a:prstGeom>
          <a:noFill/>
          <a:ln w="0" cmpd="sng">
            <a:noFill/>
            <a:prstDash val="solid"/>
          </a:ln>
        </p:spPr>
        <p:txBody>
          <a:bodyPr vert="horz" lIns="0" tIns="0" rIns="0" bIns="0" anchor="t"/>
          <a:lstStyle/>
          <a:p>
            <a:pPr marL="0" marR="0" indent="0" algn="r">
              <a:lnSpc>
                <a:spcPts val="2200"/>
              </a:lnSpc>
              <a:spcAft>
                <a:spcPts val="0"/>
              </a:spcAft>
            </a:pPr>
            <a:r>
              <a:rPr lang="en-US" sz="2000" i="1" u="sng" spc="0">
                <a:solidFill>
                  <a:srgbClr val="0000FF"/>
                </a:solidFill>
                <a:latin typeface="Arial Unicode MS" panose="22635452340000000000" pitchFamily="2"/>
              </a:rPr>
              <a:t>www.dictionary.reference.com</a:t>
            </a:r>
            <a:r>
              <a:rPr lang="en-US" sz="100" spc="70">
                <a:solidFill>
                  <a:srgbClr val="000000"/>
                </a:solidFill>
                <a:latin typeface="Arial" panose="22635452340000000000" pitchFamily="2"/>
              </a:rPr>
              <a:t> </a:t>
            </a:r>
          </a:p>
        </p:txBody>
      </p:sp>
      <p:sp>
        <p:nvSpPr>
          <p:cNvPr id="125" name="Text Placeholder 124"/>
          <p:cNvSpPr>
            <a:spLocks noGrp="1"/>
          </p:cNvSpPr>
          <p:nvPr>
            <p:ph type="body" idx="10"/>
          </p:nvPr>
        </p:nvSpPr>
        <p:spPr>
          <a:xfrm>
            <a:off x="1268095" y="0"/>
            <a:ext cx="7556500" cy="2103755"/>
          </a:xfrm>
          <a:prstGeom prst="rect">
            <a:avLst/>
          </a:prstGeom>
          <a:noFill/>
          <a:ln w="0" cmpd="sng">
            <a:noFill/>
            <a:prstDash val="solid"/>
          </a:ln>
        </p:spPr>
        <p:txBody>
          <a:bodyPr vert="horz" lIns="0" tIns="434340" rIns="0" bIns="0" anchor="t"/>
          <a:lstStyle/>
          <a:p>
            <a:pPr marL="0" marR="0" indent="0" algn="ctr">
              <a:lnSpc>
                <a:spcPct val="95999"/>
              </a:lnSpc>
              <a:spcAft>
                <a:spcPts val="0"/>
              </a:spcAft>
            </a:pPr>
            <a:r>
              <a:rPr lang="en-US" sz="4000" spc="-25">
                <a:solidFill>
                  <a:srgbClr val="003366"/>
                </a:solidFill>
                <a:latin typeface="Times New Roman" panose="22635452340000000000" pitchFamily="1"/>
              </a:rPr>
              <a:t>Authentic Partnerships – how do you </a:t>
            </a:r>
          </a:p>
          <a:p>
            <a:pPr marL="0" marR="0" indent="0" algn="l">
              <a:lnSpc>
                <a:spcPct val="80639"/>
              </a:lnSpc>
              <a:spcBef>
                <a:spcPts val="540"/>
              </a:spcBef>
              <a:spcAft>
                <a:spcPts val="3780"/>
              </a:spcAft>
            </a:pPr>
            <a:r>
              <a:rPr lang="en-US" sz="4000" spc="0">
                <a:solidFill>
                  <a:srgbClr val="003366"/>
                </a:solidFill>
                <a:latin typeface="Times New Roman" panose="22635452340000000000" pitchFamily="1"/>
              </a:rPr>
              <a:t>know? </a:t>
            </a:r>
          </a:p>
        </p:txBody>
      </p:sp>
      <p:sp>
        <p:nvSpPr>
          <p:cNvPr id="126" name="Text Placeholder 125"/>
          <p:cNvSpPr>
            <a:spLocks noGrp="1"/>
          </p:cNvSpPr>
          <p:nvPr>
            <p:ph type="body" idx="10"/>
          </p:nvPr>
        </p:nvSpPr>
        <p:spPr>
          <a:xfrm>
            <a:off x="1268095" y="2103755"/>
            <a:ext cx="7556500" cy="4051935"/>
          </a:xfrm>
          <a:prstGeom prst="rect">
            <a:avLst/>
          </a:prstGeom>
          <a:noFill/>
          <a:ln w="0" cmpd="sng">
            <a:noFill/>
            <a:prstDash val="solid"/>
          </a:ln>
        </p:spPr>
        <p:txBody>
          <a:bodyPr vert="horz" lIns="0" tIns="0" rIns="0" bIns="0" anchor="t"/>
          <a:lstStyle/>
          <a:p>
            <a:pPr marL="45720" marR="0" indent="365760" algn="l">
              <a:lnSpc>
                <a:spcPct val="95999"/>
              </a:lnSpc>
              <a:spcAft>
                <a:spcPts val="0"/>
              </a:spcAft>
              <a:buFont typeface="Symbol"/>
              <a:buChar char="·"/>
            </a:pPr>
            <a:r>
              <a:rPr lang="en-US" sz="2800" spc="0">
                <a:solidFill>
                  <a:srgbClr val="000000"/>
                </a:solidFill>
                <a:latin typeface="Arial" panose="22635452340000000000" pitchFamily="2"/>
              </a:rPr>
              <a:t>All partners have power </a:t>
            </a:r>
          </a:p>
          <a:p>
            <a:pPr marL="45720" marR="0" indent="365760" algn="l">
              <a:lnSpc>
                <a:spcPct val="95999"/>
              </a:lnSpc>
              <a:spcBef>
                <a:spcPts val="720"/>
              </a:spcBef>
              <a:spcAft>
                <a:spcPts val="0"/>
              </a:spcAft>
              <a:buFont typeface="Symbol"/>
              <a:buChar char="·"/>
            </a:pPr>
            <a:r>
              <a:rPr lang="en-US" sz="2800" spc="-20">
                <a:solidFill>
                  <a:srgbClr val="000000"/>
                </a:solidFill>
                <a:latin typeface="Arial" panose="22635452340000000000" pitchFamily="2"/>
              </a:rPr>
              <a:t>All partners have mission statements </a:t>
            </a:r>
          </a:p>
          <a:p>
            <a:pPr marL="45720" marR="0" indent="365760" algn="l">
              <a:lnSpc>
                <a:spcPct val="95999"/>
              </a:lnSpc>
              <a:spcBef>
                <a:spcPts val="900"/>
              </a:spcBef>
              <a:spcAft>
                <a:spcPts val="0"/>
              </a:spcAft>
              <a:buFont typeface="Symbol"/>
              <a:buChar char="·"/>
            </a:pPr>
            <a:r>
              <a:rPr lang="en-US" sz="2800" spc="-30">
                <a:solidFill>
                  <a:srgbClr val="000000"/>
                </a:solidFill>
                <a:latin typeface="Arial" panose="22635452340000000000" pitchFamily="2"/>
              </a:rPr>
              <a:t>A common goal larger than any one partner </a:t>
            </a:r>
          </a:p>
          <a:p>
            <a:pPr marL="45720" marR="0" indent="365760" algn="l">
              <a:lnSpc>
                <a:spcPct val="95999"/>
              </a:lnSpc>
              <a:spcBef>
                <a:spcPts val="900"/>
              </a:spcBef>
              <a:spcAft>
                <a:spcPts val="0"/>
              </a:spcAft>
              <a:buFont typeface="Symbol"/>
              <a:buChar char="·"/>
            </a:pPr>
            <a:r>
              <a:rPr lang="en-US" sz="2800" spc="-30">
                <a:solidFill>
                  <a:srgbClr val="000000"/>
                </a:solidFill>
                <a:latin typeface="Arial" panose="22635452340000000000" pitchFamily="2"/>
              </a:rPr>
              <a:t>Community partners are grounded in the </a:t>
            </a:r>
          </a:p>
          <a:p>
            <a:pPr marL="365760" marR="0" indent="0" algn="l">
              <a:lnSpc>
                <a:spcPct val="95999"/>
              </a:lnSpc>
              <a:spcBef>
                <a:spcPts val="0"/>
              </a:spcBef>
              <a:spcAft>
                <a:spcPts val="0"/>
              </a:spcAft>
            </a:pPr>
            <a:r>
              <a:rPr lang="en-US" sz="2800" spc="0">
                <a:solidFill>
                  <a:srgbClr val="000000"/>
                </a:solidFill>
                <a:latin typeface="Arial" panose="22635452340000000000" pitchFamily="2"/>
              </a:rPr>
              <a:t>community </a:t>
            </a:r>
          </a:p>
          <a:p>
            <a:pPr marL="45720" marR="0" indent="411480" algn="l">
              <a:lnSpc>
                <a:spcPct val="95999"/>
              </a:lnSpc>
              <a:spcBef>
                <a:spcPts val="900"/>
              </a:spcBef>
              <a:spcAft>
                <a:spcPts val="0"/>
              </a:spcAft>
              <a:buFont typeface="Symbol"/>
              <a:buChar char="·"/>
            </a:pPr>
            <a:r>
              <a:rPr lang="en-US" sz="2800" spc="-20">
                <a:solidFill>
                  <a:srgbClr val="000000"/>
                </a:solidFill>
                <a:latin typeface="Arial" panose="22635452340000000000" pitchFamily="2"/>
              </a:rPr>
              <a:t>Institutional partners are committed to </a:t>
            </a:r>
          </a:p>
          <a:p>
            <a:pPr marL="365760" marR="0" indent="0" algn="l">
              <a:lnSpc>
                <a:spcPct val="95999"/>
              </a:lnSpc>
              <a:spcBef>
                <a:spcPts val="0"/>
              </a:spcBef>
              <a:spcAft>
                <a:spcPts val="3960"/>
              </a:spcAft>
            </a:pPr>
            <a:r>
              <a:rPr lang="en-US" sz="2800" spc="-20">
                <a:solidFill>
                  <a:srgbClr val="000000"/>
                </a:solidFill>
                <a:latin typeface="Arial" panose="22635452340000000000" pitchFamily="2"/>
              </a:rPr>
              <a:t>working with community partners </a:t>
            </a:r>
          </a:p>
        </p:txBody>
      </p:sp>
      <p:sp>
        <p:nvSpPr>
          <p:cNvPr id="127" name="Text Placeholder 126"/>
          <p:cNvSpPr>
            <a:spLocks noGrp="1"/>
          </p:cNvSpPr>
          <p:nvPr>
            <p:ph type="body" idx="10"/>
          </p:nvPr>
        </p:nvSpPr>
        <p:spPr>
          <a:xfrm>
            <a:off x="1268095" y="6155690"/>
            <a:ext cx="7556500" cy="702310"/>
          </a:xfrm>
          <a:prstGeom prst="rect">
            <a:avLst/>
          </a:prstGeom>
          <a:noFill/>
          <a:ln w="0" cmpd="sng">
            <a:noFill/>
            <a:prstDash val="solid"/>
          </a:ln>
        </p:spPr>
        <p:txBody>
          <a:bodyPr vert="horz" lIns="0" tIns="0" rIns="0" bIns="0" anchor="t"/>
          <a:lstStyle/>
          <a:p>
            <a:pPr marL="365760" marR="320040" indent="-320040" algn="just">
              <a:lnSpc>
                <a:spcPct val="95999"/>
              </a:lnSpc>
              <a:spcAft>
                <a:spcPts val="900"/>
              </a:spcAft>
            </a:pPr>
            <a:r>
              <a:rPr lang="en-US" sz="1200" spc="-15">
                <a:solidFill>
                  <a:srgbClr val="000000"/>
                </a:solidFill>
                <a:latin typeface="Arial" panose="22635452340000000000" pitchFamily="2"/>
              </a:rPr>
              <a:t>Labonte R. (1997) Community, Community Development and the Forming of Authentic Partnerships: Some </a:t>
            </a:r>
            <a:r>
              <a:rPr lang="en-US" sz="1200" spc="-20">
                <a:solidFill>
                  <a:srgbClr val="000000"/>
                </a:solidFill>
                <a:latin typeface="Arial" panose="22635452340000000000" pitchFamily="2"/>
              </a:rPr>
              <a:t>Critical Reflections. Chapter in Community Organizing &amp; Community Building for Health. Minkler M ed. </a:t>
            </a:r>
            <a:r>
              <a:rPr lang="en-US" sz="1200" spc="-5">
                <a:solidFill>
                  <a:srgbClr val="000000"/>
                </a:solidFill>
                <a:latin typeface="Arial" panose="22635452340000000000" pitchFamily="2"/>
              </a:rPr>
              <a:t>Rutgers University Press New Brunswick NJ.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144" name="Image.jpg"/>
          <p:cNvPicPr/>
          <p:nvPr/>
        </p:nvPicPr>
        <p:blipFill>
          <a:blip r:embed="rId2" cstate="print"/>
          <a:stretch>
            <a:fillRect/>
          </a:stretch>
        </p:blipFill>
        <p:spPr>
          <a:xfrm>
            <a:off x="8890" y="0"/>
            <a:ext cx="1049020" cy="6854825"/>
          </a:xfrm>
          <a:prstGeom prst="rect">
            <a:avLst/>
          </a:prstGeom>
        </p:spPr>
      </p:pic>
      <p:sp>
        <p:nvSpPr>
          <p:cNvPr id="140" name="Text Placeholder 139"/>
          <p:cNvSpPr>
            <a:spLocks noGrp="1"/>
          </p:cNvSpPr>
          <p:nvPr>
            <p:ph type="body" idx="10"/>
          </p:nvPr>
        </p:nvSpPr>
        <p:spPr>
          <a:xfrm>
            <a:off x="1261745" y="6347460"/>
            <a:ext cx="6449695" cy="363220"/>
          </a:xfrm>
          <a:prstGeom prst="rect">
            <a:avLst/>
          </a:prstGeom>
          <a:noFill/>
          <a:ln w="0" cmpd="sng">
            <a:noFill/>
            <a:prstDash val="solid"/>
          </a:ln>
        </p:spPr>
        <p:txBody>
          <a:bodyPr vert="horz" lIns="0" tIns="0" rIns="0" bIns="0" anchor="t"/>
          <a:lstStyle/>
          <a:p>
            <a:pPr marL="548640" marR="0" indent="0" algn="l">
              <a:lnSpc>
                <a:spcPct val="95999"/>
              </a:lnSpc>
              <a:spcAft>
                <a:spcPts val="0"/>
              </a:spcAft>
            </a:pPr>
            <a:r>
              <a:rPr lang="en-US" sz="1200" spc="-50">
                <a:solidFill>
                  <a:srgbClr val="000000"/>
                </a:solidFill>
                <a:latin typeface="Arial" panose="22635452340000000000" pitchFamily="2"/>
              </a:rPr>
              <a:t>Wolff T, Kaye G. (1995) From the Ground Up: A workbook on Coalition Building and Community </a:t>
            </a:r>
            <a:r>
              <a:rPr lang="en-US" sz="1200" spc="-25">
                <a:solidFill>
                  <a:srgbClr val="000000"/>
                </a:solidFill>
                <a:latin typeface="Arial" panose="22635452340000000000" pitchFamily="2"/>
              </a:rPr>
              <a:t>Development. Amherst Mass: AHEC/Community Partners. pp. 54-55, 69 </a:t>
            </a:r>
          </a:p>
        </p:txBody>
      </p:sp>
      <p:sp>
        <p:nvSpPr>
          <p:cNvPr id="141" name="Text Placeholder 140"/>
          <p:cNvSpPr>
            <a:spLocks noGrp="1"/>
          </p:cNvSpPr>
          <p:nvPr>
            <p:ph type="body" idx="10"/>
          </p:nvPr>
        </p:nvSpPr>
        <p:spPr>
          <a:xfrm>
            <a:off x="1271270" y="0"/>
            <a:ext cx="6400800" cy="2064385"/>
          </a:xfrm>
          <a:prstGeom prst="rect">
            <a:avLst/>
          </a:prstGeom>
          <a:noFill/>
          <a:ln w="0" cmpd="sng">
            <a:noFill/>
            <a:prstDash val="solid"/>
          </a:ln>
        </p:spPr>
        <p:txBody>
          <a:bodyPr vert="horz" lIns="0" tIns="754380" rIns="0" bIns="0" anchor="t"/>
          <a:lstStyle/>
          <a:p>
            <a:pPr marL="0" marR="0" indent="0" algn="l">
              <a:lnSpc>
                <a:spcPct val="95999"/>
              </a:lnSpc>
              <a:spcAft>
                <a:spcPts val="5220"/>
              </a:spcAft>
            </a:pPr>
            <a:r>
              <a:rPr lang="en-US" sz="4000" spc="0">
                <a:solidFill>
                  <a:srgbClr val="003366"/>
                </a:solidFill>
                <a:latin typeface="Times New Roman" panose="22635452340000000000" pitchFamily="1"/>
              </a:rPr>
              <a:t>Partnerships include: </a:t>
            </a:r>
          </a:p>
        </p:txBody>
      </p:sp>
      <p:sp>
        <p:nvSpPr>
          <p:cNvPr id="142" name="Text Placeholder 141"/>
          <p:cNvSpPr>
            <a:spLocks noGrp="1"/>
          </p:cNvSpPr>
          <p:nvPr>
            <p:ph type="body" idx="10"/>
          </p:nvPr>
        </p:nvSpPr>
        <p:spPr>
          <a:xfrm>
            <a:off x="1271270" y="2064385"/>
            <a:ext cx="6400800" cy="4283075"/>
          </a:xfrm>
          <a:prstGeom prst="rect">
            <a:avLst/>
          </a:prstGeom>
          <a:noFill/>
          <a:ln w="0" cmpd="sng">
            <a:noFill/>
            <a:prstDash val="solid"/>
          </a:ln>
        </p:spPr>
        <p:txBody>
          <a:bodyPr vert="horz" lIns="0" tIns="0" rIns="0" bIns="0" anchor="t"/>
          <a:lstStyle/>
          <a:p>
            <a:pPr marL="0" marR="0" indent="365760" algn="l">
              <a:lnSpc>
                <a:spcPct val="73919"/>
              </a:lnSpc>
              <a:spcAft>
                <a:spcPts val="0"/>
              </a:spcAft>
              <a:buFont typeface="Symbol"/>
              <a:buChar char="·"/>
            </a:pPr>
            <a:r>
              <a:rPr lang="en-US" sz="2800" spc="0">
                <a:solidFill>
                  <a:srgbClr val="000000"/>
                </a:solidFill>
                <a:latin typeface="Arial" panose="22635452340000000000" pitchFamily="2"/>
              </a:rPr>
              <a:t>An articulated vision </a:t>
            </a:r>
          </a:p>
          <a:p>
            <a:pPr marL="0" marR="0" indent="365760" algn="l">
              <a:lnSpc>
                <a:spcPct val="86399"/>
              </a:lnSpc>
              <a:spcBef>
                <a:spcPts val="900"/>
              </a:spcBef>
              <a:spcAft>
                <a:spcPts val="0"/>
              </a:spcAft>
              <a:buFont typeface="Symbol"/>
              <a:buChar char="·"/>
            </a:pPr>
            <a:r>
              <a:rPr lang="en-US" sz="2800" spc="-30">
                <a:solidFill>
                  <a:srgbClr val="000000"/>
                </a:solidFill>
                <a:latin typeface="Arial" panose="22635452340000000000" pitchFamily="2"/>
              </a:rPr>
              <a:t>Strategic outreach and membership </a:t>
            </a:r>
          </a:p>
          <a:p>
            <a:pPr marL="320040" marR="0" indent="0" algn="l">
              <a:lnSpc>
                <a:spcPct val="95999"/>
              </a:lnSpc>
              <a:spcBef>
                <a:spcPts val="0"/>
              </a:spcBef>
              <a:spcAft>
                <a:spcPts val="0"/>
              </a:spcAft>
            </a:pPr>
            <a:r>
              <a:rPr lang="en-US" sz="2800" spc="0">
                <a:solidFill>
                  <a:srgbClr val="000000"/>
                </a:solidFill>
                <a:latin typeface="Arial" panose="22635452340000000000" pitchFamily="2"/>
              </a:rPr>
              <a:t>development </a:t>
            </a:r>
          </a:p>
          <a:p>
            <a:pPr marL="0" marR="0" indent="365760" algn="l">
              <a:lnSpc>
                <a:spcPct val="74879"/>
              </a:lnSpc>
              <a:spcBef>
                <a:spcPts val="720"/>
              </a:spcBef>
              <a:spcAft>
                <a:spcPts val="0"/>
              </a:spcAft>
              <a:buFont typeface="Symbol"/>
              <a:buChar char="·"/>
            </a:pPr>
            <a:r>
              <a:rPr lang="en-US" sz="2800" spc="0">
                <a:solidFill>
                  <a:srgbClr val="000000"/>
                </a:solidFill>
                <a:latin typeface="Arial" panose="22635452340000000000" pitchFamily="2"/>
              </a:rPr>
              <a:t>Ground rules </a:t>
            </a:r>
          </a:p>
          <a:p>
            <a:pPr marL="0" marR="0" indent="365760" algn="l">
              <a:lnSpc>
                <a:spcPct val="95999"/>
              </a:lnSpc>
              <a:spcBef>
                <a:spcPts val="900"/>
              </a:spcBef>
              <a:spcAft>
                <a:spcPts val="0"/>
              </a:spcAft>
              <a:buFont typeface="Symbol"/>
              <a:buChar char="·"/>
            </a:pPr>
            <a:r>
              <a:rPr lang="en-US" sz="2800" spc="-20">
                <a:solidFill>
                  <a:srgbClr val="000000"/>
                </a:solidFill>
                <a:latin typeface="Arial" panose="22635452340000000000" pitchFamily="2"/>
              </a:rPr>
              <a:t>Structure and operating procedures </a:t>
            </a:r>
          </a:p>
          <a:p>
            <a:pPr marL="0" marR="0" indent="365760" algn="l">
              <a:lnSpc>
                <a:spcPct val="74879"/>
              </a:lnSpc>
              <a:spcBef>
                <a:spcPts val="540"/>
              </a:spcBef>
              <a:spcAft>
                <a:spcPts val="0"/>
              </a:spcAft>
              <a:buFont typeface="Symbol"/>
              <a:buChar char="·"/>
            </a:pPr>
            <a:r>
              <a:rPr lang="en-US" sz="2800" spc="0">
                <a:solidFill>
                  <a:srgbClr val="000000"/>
                </a:solidFill>
                <a:latin typeface="Arial" panose="22635452340000000000" pitchFamily="2"/>
              </a:rPr>
              <a:t>New modes of communication </a:t>
            </a:r>
          </a:p>
          <a:p>
            <a:pPr marL="0" marR="0" indent="365760" algn="l">
              <a:lnSpc>
                <a:spcPct val="95999"/>
              </a:lnSpc>
              <a:spcBef>
                <a:spcPts val="1080"/>
              </a:spcBef>
              <a:spcAft>
                <a:spcPts val="0"/>
              </a:spcAft>
              <a:buFont typeface="Symbol"/>
              <a:buChar char="·"/>
            </a:pPr>
            <a:r>
              <a:rPr lang="en-US" sz="2800" spc="-70">
                <a:solidFill>
                  <a:srgbClr val="000000"/>
                </a:solidFill>
                <a:latin typeface="Arial" panose="22635452340000000000" pitchFamily="2"/>
              </a:rPr>
              <a:t>Leadership opportunities for everyone </a:t>
            </a:r>
          </a:p>
          <a:p>
            <a:pPr marL="0" marR="0" indent="365760" algn="l">
              <a:lnSpc>
                <a:spcPct val="95999"/>
              </a:lnSpc>
              <a:spcBef>
                <a:spcPts val="0"/>
              </a:spcBef>
              <a:spcAft>
                <a:spcPts val="3960"/>
              </a:spcAft>
              <a:buFont typeface="Symbol"/>
              <a:buChar char="·"/>
            </a:pPr>
            <a:r>
              <a:rPr lang="en-US" sz="2800" spc="-20">
                <a:solidFill>
                  <a:srgbClr val="000000"/>
                </a:solidFill>
                <a:latin typeface="Arial" panose="22635452340000000000" pitchFamily="2"/>
              </a:rPr>
              <a:t>Activities that are culturally sensitive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212" name="Image.jpg"/>
          <p:cNvPicPr/>
          <p:nvPr/>
        </p:nvPicPr>
        <p:blipFill>
          <a:blip r:embed="rId2" cstate="print"/>
          <a:stretch>
            <a:fillRect/>
          </a:stretch>
        </p:blipFill>
        <p:spPr>
          <a:xfrm>
            <a:off x="0" y="2447290"/>
            <a:ext cx="9144000" cy="1049020"/>
          </a:xfrm>
          <a:prstGeom prst="rect">
            <a:avLst/>
          </a:prstGeom>
        </p:spPr>
      </p:pic>
      <p:sp>
        <p:nvSpPr>
          <p:cNvPr id="210" name="Text Placeholder 209"/>
          <p:cNvSpPr>
            <a:spLocks noGrp="1"/>
          </p:cNvSpPr>
          <p:nvPr>
            <p:ph type="body" idx="10"/>
          </p:nvPr>
        </p:nvSpPr>
        <p:spPr>
          <a:xfrm>
            <a:off x="0" y="939800"/>
            <a:ext cx="9144000" cy="1507490"/>
          </a:xfrm>
          <a:prstGeom prst="rect">
            <a:avLst/>
          </a:prstGeom>
          <a:noFill/>
          <a:ln w="0" cmpd="sng">
            <a:noFill/>
            <a:prstDash val="solid"/>
          </a:ln>
        </p:spPr>
        <p:txBody>
          <a:bodyPr vert="horz" lIns="0" tIns="0" rIns="0" bIns="0" anchor="t"/>
          <a:lstStyle/>
          <a:p>
            <a:pPr marL="1691640" marR="0" indent="0" algn="l">
              <a:lnSpc>
                <a:spcPct val="95999"/>
              </a:lnSpc>
              <a:spcAft>
                <a:spcPts val="0"/>
              </a:spcAft>
            </a:pPr>
            <a:r>
              <a:rPr lang="en-US" sz="5400" spc="0">
                <a:solidFill>
                  <a:srgbClr val="003366"/>
                </a:solidFill>
                <a:latin typeface="Times New Roman" panose="22635452340000000000" pitchFamily="1"/>
              </a:rPr>
              <a:t>Moving Partnership into </a:t>
            </a:r>
          </a:p>
          <a:p>
            <a:pPr marL="2743200" marR="0" indent="0" algn="l">
              <a:lnSpc>
                <a:spcPct val="80639"/>
              </a:lnSpc>
              <a:spcBef>
                <a:spcPts val="0"/>
              </a:spcBef>
              <a:spcAft>
                <a:spcPts val="360"/>
              </a:spcAft>
            </a:pPr>
            <a:r>
              <a:rPr lang="en-US" sz="5400" spc="0">
                <a:solidFill>
                  <a:srgbClr val="003366"/>
                </a:solidFill>
                <a:latin typeface="Times New Roman" panose="22635452340000000000" pitchFamily="1"/>
              </a:rPr>
              <a:t>Research: CPER </a:t>
            </a:r>
          </a:p>
        </p:txBody>
      </p:sp>
      <p:sp>
        <p:nvSpPr>
          <p:cNvPr id="213" name="Text Placeholder 212"/>
          <p:cNvSpPr>
            <a:spLocks noGrp="1"/>
          </p:cNvSpPr>
          <p:nvPr>
            <p:ph type="body" idx="10"/>
          </p:nvPr>
        </p:nvSpPr>
        <p:spPr>
          <a:xfrm>
            <a:off x="697230" y="4043680"/>
            <a:ext cx="7350760" cy="604520"/>
          </a:xfrm>
          <a:prstGeom prst="rect">
            <a:avLst/>
          </a:prstGeom>
          <a:noFill/>
          <a:ln w="0" cmpd="sng">
            <a:noFill/>
            <a:prstDash val="solid"/>
          </a:ln>
        </p:spPr>
        <p:txBody>
          <a:bodyPr vert="horz" lIns="0" tIns="0" rIns="0" bIns="0" anchor="t"/>
          <a:lstStyle/>
          <a:p>
            <a:pPr marL="0" marR="0" indent="0" algn="ctr">
              <a:lnSpc>
                <a:spcPct val="95999"/>
              </a:lnSpc>
              <a:spcAft>
                <a:spcPts val="0"/>
              </a:spcAft>
            </a:pPr>
            <a:r>
              <a:rPr lang="en-US" sz="4000" spc="0" dirty="0" smtClean="0">
                <a:solidFill>
                  <a:srgbClr val="000000"/>
                </a:solidFill>
                <a:latin typeface="Arial" panose="22635452340000000000" pitchFamily="2"/>
              </a:rPr>
              <a:t> </a:t>
            </a:r>
            <a:endParaRPr lang="en-US" sz="4000" spc="0" dirty="0">
              <a:solidFill>
                <a:srgbClr val="000000"/>
              </a:solidFill>
              <a:latin typeface="Arial" panose="22635452340000000000" pitchFamily="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30" name="Image.jpg"/>
          <p:cNvPicPr/>
          <p:nvPr/>
        </p:nvPicPr>
        <p:blipFill>
          <a:blip r:embed="rId2" cstate="print"/>
          <a:stretch>
            <a:fillRect/>
          </a:stretch>
        </p:blipFill>
        <p:spPr>
          <a:xfrm>
            <a:off x="8890" y="0"/>
            <a:ext cx="9116695" cy="6854825"/>
          </a:xfrm>
          <a:prstGeom prst="rect">
            <a:avLst/>
          </a:prstGeom>
        </p:spPr>
      </p:pic>
      <p:sp>
        <p:nvSpPr>
          <p:cNvPr id="331" name="Text Placeholder 330"/>
          <p:cNvSpPr>
            <a:spLocks noGrp="1"/>
          </p:cNvSpPr>
          <p:nvPr>
            <p:ph type="body" idx="10"/>
          </p:nvPr>
        </p:nvSpPr>
        <p:spPr>
          <a:xfrm>
            <a:off x="3087370" y="114300"/>
            <a:ext cx="3106420" cy="561975"/>
          </a:xfrm>
          <a:prstGeom prst="rect">
            <a:avLst/>
          </a:prstGeom>
          <a:noFill/>
          <a:ln w="0" cmpd="sng">
            <a:noFill/>
            <a:prstDash val="solid"/>
          </a:ln>
        </p:spPr>
        <p:txBody>
          <a:bodyPr vert="horz" lIns="0" tIns="0" rIns="0" bIns="0" anchor="t"/>
          <a:lstStyle/>
          <a:p>
            <a:pPr marL="0" marR="0" indent="0" algn="ctr">
              <a:lnSpc>
                <a:spcPct val="95999"/>
              </a:lnSpc>
              <a:spcAft>
                <a:spcPts val="0"/>
              </a:spcAft>
            </a:pPr>
            <a:r>
              <a:rPr lang="en-US" sz="3200" spc="-50">
                <a:solidFill>
                  <a:srgbClr val="FFFFFF"/>
                </a:solidFill>
                <a:latin typeface="Palatino Linotype" panose="22635452340000000000" pitchFamily="1"/>
              </a:rPr>
              <a:t>What’s Different? </a:t>
            </a:r>
          </a:p>
        </p:txBody>
      </p:sp>
      <p:sp>
        <p:nvSpPr>
          <p:cNvPr id="332" name="Text Placeholder 331"/>
          <p:cNvSpPr>
            <a:spLocks noGrp="1"/>
          </p:cNvSpPr>
          <p:nvPr>
            <p:ph type="body" idx="10"/>
          </p:nvPr>
        </p:nvSpPr>
        <p:spPr>
          <a:xfrm>
            <a:off x="2553970" y="913765"/>
            <a:ext cx="466725" cy="225425"/>
          </a:xfrm>
          <a:prstGeom prst="rect">
            <a:avLst/>
          </a:prstGeom>
          <a:noFill/>
          <a:ln w="0" cmpd="sng">
            <a:noFill/>
            <a:prstDash val="solid"/>
          </a:ln>
        </p:spPr>
        <p:txBody>
          <a:bodyPr vert="horz" lIns="0" tIns="0" rIns="0" bIns="0" anchor="t"/>
          <a:lstStyle/>
          <a:p>
            <a:pPr marL="0" marR="0" indent="0" algn="l">
              <a:lnSpc>
                <a:spcPct val="82559"/>
              </a:lnSpc>
              <a:spcAft>
                <a:spcPts val="0"/>
              </a:spcAft>
            </a:pPr>
            <a:r>
              <a:rPr lang="en-US" sz="1800" b="1" spc="-100">
                <a:solidFill>
                  <a:srgbClr val="FFFFFF"/>
                </a:solidFill>
                <a:latin typeface="Arial" panose="22635452340000000000" pitchFamily="2"/>
              </a:rPr>
              <a:t>Past </a:t>
            </a:r>
          </a:p>
        </p:txBody>
      </p:sp>
      <p:sp>
        <p:nvSpPr>
          <p:cNvPr id="333" name="Text Placeholder 332"/>
          <p:cNvSpPr>
            <a:spLocks noGrp="1"/>
          </p:cNvSpPr>
          <p:nvPr>
            <p:ph type="body" idx="10"/>
          </p:nvPr>
        </p:nvSpPr>
        <p:spPr>
          <a:xfrm>
            <a:off x="6294120" y="889000"/>
            <a:ext cx="1822450" cy="229235"/>
          </a:xfrm>
          <a:prstGeom prst="rect">
            <a:avLst/>
          </a:prstGeom>
          <a:noFill/>
          <a:ln w="0" cmpd="sng">
            <a:noFill/>
            <a:prstDash val="solid"/>
          </a:ln>
        </p:spPr>
        <p:txBody>
          <a:bodyPr vert="horz" lIns="0" tIns="0" rIns="0" bIns="0" anchor="t"/>
          <a:lstStyle/>
          <a:p>
            <a:pPr marL="0" marR="0" indent="0" algn="l">
              <a:lnSpc>
                <a:spcPct val="83519"/>
              </a:lnSpc>
              <a:spcAft>
                <a:spcPts val="0"/>
              </a:spcAft>
            </a:pPr>
            <a:r>
              <a:rPr lang="en-US" sz="1800" b="1" spc="-75">
                <a:solidFill>
                  <a:srgbClr val="FFFFFF"/>
                </a:solidFill>
                <a:latin typeface="Arial" panose="22635452340000000000" pitchFamily="2"/>
              </a:rPr>
              <a:t>Present &amp; Future </a:t>
            </a:r>
          </a:p>
        </p:txBody>
      </p:sp>
      <p:sp>
        <p:nvSpPr>
          <p:cNvPr id="334" name="Text Placeholder 333"/>
          <p:cNvSpPr>
            <a:spLocks noGrp="1"/>
          </p:cNvSpPr>
          <p:nvPr>
            <p:ph type="body" idx="10"/>
          </p:nvPr>
        </p:nvSpPr>
        <p:spPr>
          <a:xfrm>
            <a:off x="1024255" y="1266825"/>
            <a:ext cx="3145155" cy="850900"/>
          </a:xfrm>
          <a:prstGeom prst="rect">
            <a:avLst/>
          </a:prstGeom>
          <a:noFill/>
          <a:ln w="0" cmpd="sng">
            <a:noFill/>
            <a:prstDash val="solid"/>
          </a:ln>
        </p:spPr>
        <p:txBody>
          <a:bodyPr vert="horz" lIns="0" tIns="0" rIns="0" bIns="0" anchor="t"/>
          <a:lstStyle/>
          <a:p>
            <a:pPr marL="0" marR="0" indent="0" algn="r">
              <a:lnSpc>
                <a:spcPct val="95999"/>
              </a:lnSpc>
              <a:spcAft>
                <a:spcPts val="0"/>
              </a:spcAft>
            </a:pPr>
            <a:r>
              <a:rPr lang="en-US" sz="1800" spc="-60">
                <a:solidFill>
                  <a:srgbClr val="002048"/>
                </a:solidFill>
                <a:latin typeface="Calibri" panose="22635452340000000000" pitchFamily="1"/>
              </a:rPr>
              <a:t>Little community education about </a:t>
            </a:r>
          </a:p>
          <a:p>
            <a:pPr marL="0" marR="0" indent="0" algn="l">
              <a:lnSpc>
                <a:spcPct val="95999"/>
              </a:lnSpc>
              <a:spcBef>
                <a:spcPts val="0"/>
              </a:spcBef>
              <a:spcAft>
                <a:spcPts val="0"/>
              </a:spcAft>
            </a:pPr>
            <a:r>
              <a:rPr lang="en-US" sz="1800" spc="-40">
                <a:solidFill>
                  <a:srgbClr val="002048"/>
                </a:solidFill>
                <a:latin typeface="Calibri" panose="22635452340000000000" pitchFamily="1"/>
              </a:rPr>
              <a:t>research – only when university </a:t>
            </a:r>
          </a:p>
          <a:p>
            <a:pPr marL="0" marR="0" indent="0" algn="l">
              <a:lnSpc>
                <a:spcPct val="95999"/>
              </a:lnSpc>
              <a:spcBef>
                <a:spcPts val="0"/>
              </a:spcBef>
              <a:spcAft>
                <a:spcPts val="0"/>
              </a:spcAft>
            </a:pPr>
            <a:r>
              <a:rPr lang="en-US" sz="1800" spc="-40">
                <a:solidFill>
                  <a:srgbClr val="002048"/>
                </a:solidFill>
                <a:latin typeface="Calibri" panose="22635452340000000000" pitchFamily="1"/>
              </a:rPr>
              <a:t>wants to recruit participants </a:t>
            </a:r>
          </a:p>
        </p:txBody>
      </p:sp>
      <p:sp>
        <p:nvSpPr>
          <p:cNvPr id="335" name="Text Placeholder 334"/>
          <p:cNvSpPr>
            <a:spLocks noGrp="1"/>
          </p:cNvSpPr>
          <p:nvPr>
            <p:ph type="body" idx="10"/>
          </p:nvPr>
        </p:nvSpPr>
        <p:spPr>
          <a:xfrm>
            <a:off x="5571490" y="1333500"/>
            <a:ext cx="2956560" cy="579755"/>
          </a:xfrm>
          <a:prstGeom prst="rect">
            <a:avLst/>
          </a:prstGeom>
          <a:noFill/>
          <a:ln w="0" cmpd="sng">
            <a:noFill/>
            <a:prstDash val="solid"/>
          </a:ln>
        </p:spPr>
        <p:txBody>
          <a:bodyPr vert="horz" lIns="0" tIns="0" rIns="0" bIns="0" anchor="t"/>
          <a:lstStyle/>
          <a:p>
            <a:pPr marL="0" marR="0" indent="0" algn="r">
              <a:lnSpc>
                <a:spcPct val="95999"/>
              </a:lnSpc>
              <a:spcAft>
                <a:spcPts val="0"/>
              </a:spcAft>
            </a:pPr>
            <a:r>
              <a:rPr lang="en-US" sz="1800" spc="-70">
                <a:solidFill>
                  <a:srgbClr val="000000"/>
                </a:solidFill>
                <a:latin typeface="Calibri" panose="22635452340000000000" pitchFamily="1"/>
              </a:rPr>
              <a:t>Educating the community about </a:t>
            </a:r>
          </a:p>
          <a:p>
            <a:pPr marL="0" marR="0" indent="0" algn="l">
              <a:lnSpc>
                <a:spcPct val="95999"/>
              </a:lnSpc>
              <a:spcBef>
                <a:spcPts val="0"/>
              </a:spcBef>
              <a:spcAft>
                <a:spcPts val="180"/>
              </a:spcAft>
            </a:pPr>
            <a:r>
              <a:rPr lang="en-US" sz="1800" spc="-40">
                <a:solidFill>
                  <a:srgbClr val="000000"/>
                </a:solidFill>
                <a:latin typeface="Calibri" panose="22635452340000000000" pitchFamily="1"/>
              </a:rPr>
              <a:t>research beyond recruiting </a:t>
            </a:r>
          </a:p>
        </p:txBody>
      </p:sp>
      <p:sp>
        <p:nvSpPr>
          <p:cNvPr id="336" name="Text Placeholder 335"/>
          <p:cNvSpPr>
            <a:spLocks noGrp="1"/>
          </p:cNvSpPr>
          <p:nvPr>
            <p:ph type="body" idx="10"/>
          </p:nvPr>
        </p:nvSpPr>
        <p:spPr>
          <a:xfrm>
            <a:off x="953770" y="2336165"/>
            <a:ext cx="2600325" cy="579755"/>
          </a:xfrm>
          <a:prstGeom prst="rect">
            <a:avLst/>
          </a:prstGeom>
          <a:noFill/>
          <a:ln w="0" cmpd="sng">
            <a:noFill/>
            <a:prstDash val="solid"/>
          </a:ln>
        </p:spPr>
        <p:txBody>
          <a:bodyPr vert="horz" lIns="0" tIns="0" rIns="0" bIns="0" anchor="t"/>
          <a:lstStyle/>
          <a:p>
            <a:pPr marL="0" marR="0" indent="0" algn="l">
              <a:lnSpc>
                <a:spcPct val="95999"/>
              </a:lnSpc>
              <a:spcAft>
                <a:spcPts val="0"/>
              </a:spcAft>
            </a:pPr>
            <a:r>
              <a:rPr lang="en-US" sz="1800" spc="-70">
                <a:solidFill>
                  <a:srgbClr val="000000"/>
                </a:solidFill>
                <a:latin typeface="Calibri" panose="22635452340000000000" pitchFamily="1"/>
              </a:rPr>
              <a:t>Community had to knock on </a:t>
            </a:r>
          </a:p>
          <a:p>
            <a:pPr marL="0" marR="0" indent="0" algn="l">
              <a:lnSpc>
                <a:spcPct val="95999"/>
              </a:lnSpc>
              <a:spcBef>
                <a:spcPts val="0"/>
              </a:spcBef>
              <a:spcAft>
                <a:spcPts val="180"/>
              </a:spcAft>
            </a:pPr>
            <a:r>
              <a:rPr lang="en-US" sz="1800" spc="-40">
                <a:solidFill>
                  <a:srgbClr val="000000"/>
                </a:solidFill>
                <a:latin typeface="Calibri" panose="22635452340000000000" pitchFamily="1"/>
              </a:rPr>
              <a:t>university door for help </a:t>
            </a:r>
          </a:p>
        </p:txBody>
      </p:sp>
      <p:sp>
        <p:nvSpPr>
          <p:cNvPr id="337" name="Text Placeholder 336"/>
          <p:cNvSpPr>
            <a:spLocks noGrp="1"/>
          </p:cNvSpPr>
          <p:nvPr>
            <p:ph type="body" idx="10"/>
          </p:nvPr>
        </p:nvSpPr>
        <p:spPr>
          <a:xfrm>
            <a:off x="5571490" y="2132330"/>
            <a:ext cx="3359150" cy="579755"/>
          </a:xfrm>
          <a:prstGeom prst="rect">
            <a:avLst/>
          </a:prstGeom>
          <a:noFill/>
          <a:ln w="0" cmpd="sng">
            <a:noFill/>
            <a:prstDash val="solid"/>
          </a:ln>
        </p:spPr>
        <p:txBody>
          <a:bodyPr vert="horz" lIns="0" tIns="0" rIns="0" bIns="0" anchor="t"/>
          <a:lstStyle/>
          <a:p>
            <a:pPr marL="0" marR="0" indent="0" algn="l">
              <a:lnSpc>
                <a:spcPts val="2200"/>
              </a:lnSpc>
              <a:spcAft>
                <a:spcPts val="0"/>
              </a:spcAft>
            </a:pPr>
            <a:r>
              <a:rPr lang="en-US" sz="1800" spc="-60">
                <a:solidFill>
                  <a:srgbClr val="000000"/>
                </a:solidFill>
                <a:latin typeface="Calibri" panose="22635452340000000000" pitchFamily="1"/>
              </a:rPr>
              <a:t>University inviting the community to </a:t>
            </a:r>
          </a:p>
          <a:p>
            <a:pPr marL="0" marR="0" indent="0" algn="l">
              <a:lnSpc>
                <a:spcPct val="95999"/>
              </a:lnSpc>
              <a:spcBef>
                <a:spcPts val="360"/>
              </a:spcBef>
              <a:spcAft>
                <a:spcPts val="0"/>
              </a:spcAft>
            </a:pPr>
            <a:r>
              <a:rPr lang="en-US" sz="1800" spc="0">
                <a:solidFill>
                  <a:srgbClr val="000000"/>
                </a:solidFill>
                <a:latin typeface="Calibri" panose="22635452340000000000" pitchFamily="1"/>
              </a:rPr>
              <a:t>partner </a:t>
            </a:r>
          </a:p>
        </p:txBody>
      </p:sp>
      <p:sp>
        <p:nvSpPr>
          <p:cNvPr id="338" name="Text Placeholder 337"/>
          <p:cNvSpPr>
            <a:spLocks noGrp="1"/>
          </p:cNvSpPr>
          <p:nvPr>
            <p:ph type="body" idx="10"/>
          </p:nvPr>
        </p:nvSpPr>
        <p:spPr>
          <a:xfrm>
            <a:off x="1060450" y="3098165"/>
            <a:ext cx="2371725" cy="305435"/>
          </a:xfrm>
          <a:prstGeom prst="rect">
            <a:avLst/>
          </a:prstGeom>
          <a:noFill/>
          <a:ln w="0" cmpd="sng">
            <a:noFill/>
            <a:prstDash val="solid"/>
          </a:ln>
        </p:spPr>
        <p:txBody>
          <a:bodyPr vert="horz" lIns="0" tIns="0" rIns="0" bIns="0" anchor="t"/>
          <a:lstStyle/>
          <a:p>
            <a:pPr marL="0" marR="0" indent="0" algn="l">
              <a:lnSpc>
                <a:spcPct val="95999"/>
              </a:lnSpc>
              <a:spcAft>
                <a:spcPts val="180"/>
              </a:spcAft>
            </a:pPr>
            <a:r>
              <a:rPr lang="en-US" sz="1800" spc="-70">
                <a:solidFill>
                  <a:srgbClr val="000000"/>
                </a:solidFill>
                <a:latin typeface="Calibri" panose="22635452340000000000" pitchFamily="1"/>
              </a:rPr>
              <a:t>Meetings held on campus </a:t>
            </a:r>
          </a:p>
        </p:txBody>
      </p:sp>
      <p:sp>
        <p:nvSpPr>
          <p:cNvPr id="339" name="Text Placeholder 338"/>
          <p:cNvSpPr>
            <a:spLocks noGrp="1"/>
          </p:cNvSpPr>
          <p:nvPr>
            <p:ph type="body" idx="10"/>
          </p:nvPr>
        </p:nvSpPr>
        <p:spPr>
          <a:xfrm>
            <a:off x="5611495" y="2830195"/>
            <a:ext cx="3303905" cy="854075"/>
          </a:xfrm>
          <a:prstGeom prst="rect">
            <a:avLst/>
          </a:prstGeom>
          <a:noFill/>
          <a:ln w="0" cmpd="sng">
            <a:noFill/>
            <a:prstDash val="solid"/>
          </a:ln>
        </p:spPr>
        <p:txBody>
          <a:bodyPr vert="horz" lIns="0" tIns="0" rIns="0" bIns="0" anchor="t"/>
          <a:lstStyle/>
          <a:p>
            <a:pPr marL="0" marR="0" indent="0" algn="l">
              <a:lnSpc>
                <a:spcPct val="95999"/>
              </a:lnSpc>
              <a:spcAft>
                <a:spcPts val="0"/>
              </a:spcAft>
            </a:pPr>
            <a:r>
              <a:rPr lang="en-US" sz="1800" spc="-55">
                <a:solidFill>
                  <a:srgbClr val="000000"/>
                </a:solidFill>
                <a:latin typeface="Calibri" panose="22635452340000000000" pitchFamily="1"/>
              </a:rPr>
              <a:t>Meetings held in the community or </a:t>
            </a:r>
          </a:p>
          <a:p>
            <a:pPr marL="0" marR="0" indent="0" algn="l">
              <a:lnSpc>
                <a:spcPct val="95999"/>
              </a:lnSpc>
              <a:spcBef>
                <a:spcPts val="0"/>
              </a:spcBef>
              <a:spcAft>
                <a:spcPts val="0"/>
              </a:spcAft>
            </a:pPr>
            <a:r>
              <a:rPr lang="en-US" sz="1800" spc="-60">
                <a:solidFill>
                  <a:srgbClr val="000000"/>
                </a:solidFill>
                <a:latin typeface="Calibri" panose="22635452340000000000" pitchFamily="1"/>
              </a:rPr>
              <a:t>compensated for parking if meeting </a:t>
            </a:r>
          </a:p>
          <a:p>
            <a:pPr marL="0" marR="0" indent="0" algn="l">
              <a:lnSpc>
                <a:spcPct val="95999"/>
              </a:lnSpc>
              <a:spcBef>
                <a:spcPts val="0"/>
              </a:spcBef>
              <a:spcAft>
                <a:spcPts val="0"/>
              </a:spcAft>
            </a:pPr>
            <a:r>
              <a:rPr lang="en-US" sz="1800" spc="0">
                <a:solidFill>
                  <a:srgbClr val="000000"/>
                </a:solidFill>
                <a:latin typeface="Calibri" panose="22635452340000000000" pitchFamily="1"/>
              </a:rPr>
              <a:t>held on campus </a:t>
            </a:r>
          </a:p>
        </p:txBody>
      </p:sp>
      <p:sp>
        <p:nvSpPr>
          <p:cNvPr id="340" name="Text Placeholder 339"/>
          <p:cNvSpPr>
            <a:spLocks noGrp="1"/>
          </p:cNvSpPr>
          <p:nvPr>
            <p:ph type="body" idx="10"/>
          </p:nvPr>
        </p:nvSpPr>
        <p:spPr>
          <a:xfrm>
            <a:off x="1060450" y="3756660"/>
            <a:ext cx="3130550" cy="540385"/>
          </a:xfrm>
          <a:prstGeom prst="rect">
            <a:avLst/>
          </a:prstGeom>
          <a:noFill/>
          <a:ln w="0" cmpd="sng">
            <a:noFill/>
            <a:prstDash val="solid"/>
          </a:ln>
        </p:spPr>
        <p:txBody>
          <a:bodyPr vert="horz" lIns="0" tIns="0" rIns="0" bIns="0" anchor="t"/>
          <a:lstStyle/>
          <a:p>
            <a:pPr marL="0" marR="0" indent="0" algn="l">
              <a:lnSpc>
                <a:spcPct val="95999"/>
              </a:lnSpc>
              <a:spcAft>
                <a:spcPts val="0"/>
              </a:spcAft>
            </a:pPr>
            <a:r>
              <a:rPr lang="en-US" sz="1800" spc="-70">
                <a:solidFill>
                  <a:srgbClr val="000000"/>
                </a:solidFill>
                <a:latin typeface="Calibri" panose="22635452340000000000" pitchFamily="1"/>
              </a:rPr>
              <a:t>University determines community </a:t>
            </a:r>
          </a:p>
          <a:p>
            <a:pPr marL="0" marR="0" indent="0" algn="l">
              <a:lnSpc>
                <a:spcPct val="86399"/>
              </a:lnSpc>
              <a:spcBef>
                <a:spcPts val="0"/>
              </a:spcBef>
              <a:spcAft>
                <a:spcPts val="0"/>
              </a:spcAft>
            </a:pPr>
            <a:r>
              <a:rPr lang="en-US" sz="1800" spc="0">
                <a:solidFill>
                  <a:srgbClr val="000000"/>
                </a:solidFill>
                <a:latin typeface="Calibri" panose="22635452340000000000" pitchFamily="1"/>
              </a:rPr>
              <a:t>needs </a:t>
            </a:r>
          </a:p>
        </p:txBody>
      </p:sp>
      <p:sp>
        <p:nvSpPr>
          <p:cNvPr id="341" name="Text Placeholder 340"/>
          <p:cNvSpPr>
            <a:spLocks noGrp="1"/>
          </p:cNvSpPr>
          <p:nvPr>
            <p:ph type="body" idx="10"/>
          </p:nvPr>
        </p:nvSpPr>
        <p:spPr>
          <a:xfrm>
            <a:off x="5626735" y="3827145"/>
            <a:ext cx="3288665" cy="539750"/>
          </a:xfrm>
          <a:prstGeom prst="rect">
            <a:avLst/>
          </a:prstGeom>
          <a:noFill/>
          <a:ln w="0" cmpd="sng">
            <a:noFill/>
            <a:prstDash val="solid"/>
          </a:ln>
        </p:spPr>
        <p:txBody>
          <a:bodyPr vert="horz" lIns="0" tIns="0" rIns="0" bIns="0" anchor="t"/>
          <a:lstStyle/>
          <a:p>
            <a:pPr marL="0" marR="0" indent="0" algn="l">
              <a:lnSpc>
                <a:spcPct val="95999"/>
              </a:lnSpc>
              <a:spcAft>
                <a:spcPts val="0"/>
              </a:spcAft>
            </a:pPr>
            <a:r>
              <a:rPr lang="en-US" sz="1800" spc="-65">
                <a:solidFill>
                  <a:srgbClr val="000000"/>
                </a:solidFill>
                <a:latin typeface="Calibri" panose="22635452340000000000" pitchFamily="1"/>
              </a:rPr>
              <a:t>Community determines community </a:t>
            </a:r>
          </a:p>
          <a:p>
            <a:pPr marL="0" marR="0" indent="0" algn="l">
              <a:lnSpc>
                <a:spcPct val="85439"/>
              </a:lnSpc>
              <a:spcBef>
                <a:spcPts val="0"/>
              </a:spcBef>
              <a:spcAft>
                <a:spcPts val="0"/>
              </a:spcAft>
            </a:pPr>
            <a:r>
              <a:rPr lang="en-US" sz="1800" spc="110">
                <a:solidFill>
                  <a:srgbClr val="000000"/>
                </a:solidFill>
                <a:latin typeface="Calibri" panose="22635452340000000000" pitchFamily="1"/>
              </a:rPr>
              <a:t>need </a:t>
            </a:r>
          </a:p>
        </p:txBody>
      </p:sp>
      <p:sp>
        <p:nvSpPr>
          <p:cNvPr id="342" name="Text Placeholder 341"/>
          <p:cNvSpPr>
            <a:spLocks noGrp="1"/>
          </p:cNvSpPr>
          <p:nvPr>
            <p:ph type="body" idx="10"/>
          </p:nvPr>
        </p:nvSpPr>
        <p:spPr>
          <a:xfrm>
            <a:off x="1060450" y="4689475"/>
            <a:ext cx="2353310" cy="540385"/>
          </a:xfrm>
          <a:prstGeom prst="rect">
            <a:avLst/>
          </a:prstGeom>
          <a:noFill/>
          <a:ln w="0" cmpd="sng">
            <a:noFill/>
            <a:prstDash val="solid"/>
          </a:ln>
        </p:spPr>
        <p:txBody>
          <a:bodyPr vert="horz" lIns="0" tIns="0" rIns="0" bIns="0" anchor="t"/>
          <a:lstStyle/>
          <a:p>
            <a:pPr marL="0" marR="0" indent="0" algn="l">
              <a:lnSpc>
                <a:spcPct val="95999"/>
              </a:lnSpc>
              <a:spcAft>
                <a:spcPts val="0"/>
              </a:spcAft>
            </a:pPr>
            <a:r>
              <a:rPr lang="en-US" sz="1800" spc="-70">
                <a:solidFill>
                  <a:srgbClr val="000000"/>
                </a:solidFill>
                <a:latin typeface="Calibri" panose="22635452340000000000" pitchFamily="1"/>
              </a:rPr>
              <a:t>University benefited from </a:t>
            </a:r>
          </a:p>
          <a:p>
            <a:pPr marL="0" marR="0" indent="0" algn="l">
              <a:lnSpc>
                <a:spcPct val="86399"/>
              </a:lnSpc>
              <a:spcBef>
                <a:spcPts val="0"/>
              </a:spcBef>
              <a:spcAft>
                <a:spcPts val="0"/>
              </a:spcAft>
            </a:pPr>
            <a:r>
              <a:rPr lang="en-US" sz="1800" spc="0">
                <a:solidFill>
                  <a:srgbClr val="000000"/>
                </a:solidFill>
                <a:latin typeface="Calibri" panose="22635452340000000000" pitchFamily="1"/>
              </a:rPr>
              <a:t>research </a:t>
            </a:r>
          </a:p>
        </p:txBody>
      </p:sp>
      <p:sp>
        <p:nvSpPr>
          <p:cNvPr id="343" name="Text Placeholder 342"/>
          <p:cNvSpPr>
            <a:spLocks noGrp="1"/>
          </p:cNvSpPr>
          <p:nvPr>
            <p:ph type="body" idx="10"/>
          </p:nvPr>
        </p:nvSpPr>
        <p:spPr>
          <a:xfrm>
            <a:off x="5626735" y="4606925"/>
            <a:ext cx="3453130" cy="854075"/>
          </a:xfrm>
          <a:prstGeom prst="rect">
            <a:avLst/>
          </a:prstGeom>
          <a:noFill/>
          <a:ln w="0" cmpd="sng">
            <a:noFill/>
            <a:prstDash val="solid"/>
          </a:ln>
        </p:spPr>
        <p:txBody>
          <a:bodyPr vert="horz" lIns="0" tIns="0" rIns="0" bIns="0" anchor="t"/>
          <a:lstStyle/>
          <a:p>
            <a:pPr marL="0" marR="0" indent="0" algn="r">
              <a:lnSpc>
                <a:spcPct val="95999"/>
              </a:lnSpc>
              <a:spcAft>
                <a:spcPts val="0"/>
              </a:spcAft>
            </a:pPr>
            <a:r>
              <a:rPr lang="en-US" sz="1800" spc="-60">
                <a:solidFill>
                  <a:srgbClr val="000000"/>
                </a:solidFill>
                <a:latin typeface="Calibri" panose="22635452340000000000" pitchFamily="1"/>
              </a:rPr>
              <a:t>Benefits shared. Community partners </a:t>
            </a:r>
          </a:p>
          <a:p>
            <a:pPr marL="0" marR="0" indent="0" algn="l">
              <a:lnSpc>
                <a:spcPct val="95999"/>
              </a:lnSpc>
              <a:spcBef>
                <a:spcPts val="0"/>
              </a:spcBef>
              <a:spcAft>
                <a:spcPts val="0"/>
              </a:spcAft>
            </a:pPr>
            <a:r>
              <a:rPr lang="en-US" sz="1800" spc="-40">
                <a:solidFill>
                  <a:srgbClr val="000000"/>
                </a:solidFill>
                <a:latin typeface="Calibri" panose="22635452340000000000" pitchFamily="1"/>
              </a:rPr>
              <a:t>present, prepare manuscripts, &amp; are </a:t>
            </a:r>
          </a:p>
          <a:p>
            <a:pPr marL="0" marR="0" indent="0" algn="l">
              <a:lnSpc>
                <a:spcPct val="95999"/>
              </a:lnSpc>
              <a:spcBef>
                <a:spcPts val="0"/>
              </a:spcBef>
              <a:spcAft>
                <a:spcPts val="0"/>
              </a:spcAft>
            </a:pPr>
            <a:r>
              <a:rPr lang="en-US" sz="1800" spc="0">
                <a:solidFill>
                  <a:srgbClr val="000000"/>
                </a:solidFill>
                <a:latin typeface="Calibri" panose="22635452340000000000" pitchFamily="1"/>
              </a:rPr>
              <a:t>acknowledged </a:t>
            </a:r>
          </a:p>
        </p:txBody>
      </p:sp>
      <p:sp>
        <p:nvSpPr>
          <p:cNvPr id="344" name="Text Placeholder 343"/>
          <p:cNvSpPr>
            <a:spLocks noGrp="1"/>
          </p:cNvSpPr>
          <p:nvPr>
            <p:ph type="body" idx="10"/>
          </p:nvPr>
        </p:nvSpPr>
        <p:spPr>
          <a:xfrm>
            <a:off x="999490" y="5509260"/>
            <a:ext cx="2365375" cy="540385"/>
          </a:xfrm>
          <a:prstGeom prst="rect">
            <a:avLst/>
          </a:prstGeom>
          <a:noFill/>
          <a:ln w="0" cmpd="sng">
            <a:noFill/>
            <a:prstDash val="solid"/>
          </a:ln>
        </p:spPr>
        <p:txBody>
          <a:bodyPr vert="horz" lIns="0" tIns="0" rIns="0" bIns="0" anchor="t"/>
          <a:lstStyle/>
          <a:p>
            <a:pPr marL="0" marR="0" indent="0" algn="l">
              <a:lnSpc>
                <a:spcPts val="2200"/>
              </a:lnSpc>
              <a:spcAft>
                <a:spcPts val="0"/>
              </a:spcAft>
            </a:pPr>
            <a:r>
              <a:rPr lang="en-US" sz="1800" spc="-70">
                <a:solidFill>
                  <a:srgbClr val="000000"/>
                </a:solidFill>
                <a:latin typeface="Calibri" panose="22635452340000000000" pitchFamily="1"/>
              </a:rPr>
              <a:t>University holds money &amp; </a:t>
            </a:r>
          </a:p>
          <a:p>
            <a:pPr marL="0" marR="0" indent="0" algn="l">
              <a:lnSpc>
                <a:spcPts val="2000"/>
              </a:lnSpc>
              <a:spcBef>
                <a:spcPts val="360"/>
              </a:spcBef>
              <a:spcAft>
                <a:spcPts val="0"/>
              </a:spcAft>
            </a:pPr>
            <a:r>
              <a:rPr lang="en-US" sz="1800" spc="0">
                <a:solidFill>
                  <a:srgbClr val="000000"/>
                </a:solidFill>
                <a:latin typeface="Calibri" panose="22635452340000000000" pitchFamily="1"/>
              </a:rPr>
              <a:t>resources </a:t>
            </a:r>
          </a:p>
        </p:txBody>
      </p:sp>
      <p:sp>
        <p:nvSpPr>
          <p:cNvPr id="345" name="Text Placeholder 344"/>
          <p:cNvSpPr>
            <a:spLocks noGrp="1"/>
          </p:cNvSpPr>
          <p:nvPr>
            <p:ph type="body" idx="10"/>
          </p:nvPr>
        </p:nvSpPr>
        <p:spPr>
          <a:xfrm>
            <a:off x="5623560" y="5622290"/>
            <a:ext cx="2533015" cy="305435"/>
          </a:xfrm>
          <a:prstGeom prst="rect">
            <a:avLst/>
          </a:prstGeom>
          <a:noFill/>
          <a:ln w="0" cmpd="sng">
            <a:noFill/>
            <a:prstDash val="solid"/>
          </a:ln>
        </p:spPr>
        <p:txBody>
          <a:bodyPr vert="horz" lIns="0" tIns="0" rIns="0" bIns="0" anchor="t"/>
          <a:lstStyle/>
          <a:p>
            <a:pPr marL="0" marR="0" indent="0" algn="l">
              <a:lnSpc>
                <a:spcPct val="95999"/>
              </a:lnSpc>
              <a:spcAft>
                <a:spcPts val="180"/>
              </a:spcAft>
            </a:pPr>
            <a:r>
              <a:rPr lang="en-US" sz="1800" spc="-65">
                <a:solidFill>
                  <a:srgbClr val="000000"/>
                </a:solidFill>
                <a:latin typeface="Calibri" panose="22635452340000000000" pitchFamily="1"/>
              </a:rPr>
              <a:t>Sharing money &amp; resources </a:t>
            </a:r>
          </a:p>
        </p:txBody>
      </p:sp>
      <p:sp>
        <p:nvSpPr>
          <p:cNvPr id="346" name="Text Placeholder 345"/>
          <p:cNvSpPr>
            <a:spLocks noGrp="1"/>
          </p:cNvSpPr>
          <p:nvPr>
            <p:ph type="body" idx="10"/>
          </p:nvPr>
        </p:nvSpPr>
        <p:spPr>
          <a:xfrm>
            <a:off x="1009015" y="6301740"/>
            <a:ext cx="2855595" cy="302260"/>
          </a:xfrm>
          <a:prstGeom prst="rect">
            <a:avLst/>
          </a:prstGeom>
          <a:noFill/>
          <a:ln w="0" cmpd="sng">
            <a:noFill/>
            <a:prstDash val="solid"/>
          </a:ln>
        </p:spPr>
        <p:txBody>
          <a:bodyPr vert="horz" lIns="0" tIns="0" rIns="0" bIns="0" anchor="t"/>
          <a:lstStyle/>
          <a:p>
            <a:pPr marL="0" marR="0" indent="0" algn="l">
              <a:lnSpc>
                <a:spcPct val="95999"/>
              </a:lnSpc>
              <a:spcAft>
                <a:spcPts val="180"/>
              </a:spcAft>
            </a:pPr>
            <a:r>
              <a:rPr lang="en-US" sz="1800" spc="-70">
                <a:solidFill>
                  <a:srgbClr val="000000"/>
                </a:solidFill>
                <a:latin typeface="Calibri" panose="22635452340000000000" pitchFamily="1"/>
              </a:rPr>
              <a:t>University says and determines </a:t>
            </a:r>
          </a:p>
        </p:txBody>
      </p:sp>
      <p:sp>
        <p:nvSpPr>
          <p:cNvPr id="347" name="Text Placeholder 346"/>
          <p:cNvSpPr>
            <a:spLocks noGrp="1"/>
          </p:cNvSpPr>
          <p:nvPr>
            <p:ph type="body" idx="10"/>
          </p:nvPr>
        </p:nvSpPr>
        <p:spPr>
          <a:xfrm>
            <a:off x="5617210" y="6069965"/>
            <a:ext cx="2987040" cy="579755"/>
          </a:xfrm>
          <a:prstGeom prst="rect">
            <a:avLst/>
          </a:prstGeom>
          <a:noFill/>
          <a:ln w="0" cmpd="sng">
            <a:noFill/>
            <a:prstDash val="solid"/>
          </a:ln>
        </p:spPr>
        <p:txBody>
          <a:bodyPr vert="horz" lIns="0" tIns="0" rIns="0" bIns="0" anchor="t"/>
          <a:lstStyle/>
          <a:p>
            <a:pPr marL="0" marR="0" indent="0" algn="l">
              <a:lnSpc>
                <a:spcPct val="95999"/>
              </a:lnSpc>
              <a:spcAft>
                <a:spcPts val="0"/>
              </a:spcAft>
            </a:pPr>
            <a:r>
              <a:rPr lang="en-US" sz="1800" spc="-65">
                <a:solidFill>
                  <a:srgbClr val="000000"/>
                </a:solidFill>
                <a:latin typeface="Calibri" panose="22635452340000000000" pitchFamily="1"/>
              </a:rPr>
              <a:t>The partnership says and shared </a:t>
            </a:r>
          </a:p>
          <a:p>
            <a:pPr marL="0" marR="0" indent="0" algn="l">
              <a:lnSpc>
                <a:spcPct val="95999"/>
              </a:lnSpc>
              <a:spcBef>
                <a:spcPts val="0"/>
              </a:spcBef>
              <a:spcAft>
                <a:spcPts val="180"/>
              </a:spcAft>
            </a:pPr>
            <a:r>
              <a:rPr lang="en-US" sz="1800" spc="0">
                <a:solidFill>
                  <a:srgbClr val="000000"/>
                </a:solidFill>
                <a:latin typeface="Calibri" panose="22635452340000000000" pitchFamily="1"/>
              </a:rPr>
              <a:t>decision-making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18" name="Image.jpg"/>
          <p:cNvPicPr/>
          <p:nvPr/>
        </p:nvPicPr>
        <p:blipFill>
          <a:blip r:embed="rId2" cstate="print"/>
          <a:stretch>
            <a:fillRect/>
          </a:stretch>
        </p:blipFill>
        <p:spPr>
          <a:xfrm>
            <a:off x="-25153" y="1143000"/>
            <a:ext cx="9144000" cy="1049020"/>
          </a:xfrm>
          <a:prstGeom prst="rect">
            <a:avLst/>
          </a:prstGeom>
        </p:spPr>
      </p:pic>
      <p:sp>
        <p:nvSpPr>
          <p:cNvPr id="19" name="Text Placeholder 18"/>
          <p:cNvSpPr>
            <a:spLocks noGrp="1"/>
          </p:cNvSpPr>
          <p:nvPr>
            <p:ph type="body" idx="10"/>
          </p:nvPr>
        </p:nvSpPr>
        <p:spPr>
          <a:xfrm>
            <a:off x="533400" y="3124200"/>
            <a:ext cx="8229600" cy="3124200"/>
          </a:xfrm>
        </p:spPr>
        <p:txBody>
          <a:bodyPr/>
          <a:lstStyle/>
          <a:p>
            <a:r>
              <a:rPr lang="en-US" sz="2000" dirty="0" smtClean="0"/>
              <a:t>IRB is the acronym for Institutional Review Board for Human Participants.  Any institution that receives federal funding to conduct research with human participants, such as Morehouse School of Medicine, is required to establish an IRB to review all research that directly or indirectly involves human participants, and to set forth institutional policy governing such research.  Morehouse School of Medicine’s IRB operates under a charge.</a:t>
            </a:r>
          </a:p>
          <a:p>
            <a:endParaRPr lang="en-US" sz="2000" dirty="0"/>
          </a:p>
          <a:p>
            <a:endParaRPr lang="en-US" dirty="0"/>
          </a:p>
        </p:txBody>
      </p:sp>
      <p:sp>
        <p:nvSpPr>
          <p:cNvPr id="16" name="Text Placeholder 15"/>
          <p:cNvSpPr>
            <a:spLocks noGrp="1"/>
          </p:cNvSpPr>
          <p:nvPr>
            <p:ph type="body" idx="10"/>
          </p:nvPr>
        </p:nvSpPr>
        <p:spPr>
          <a:xfrm>
            <a:off x="0" y="609600"/>
            <a:ext cx="9144000" cy="762000"/>
          </a:xfrm>
        </p:spPr>
        <p:txBody>
          <a:bodyPr/>
          <a:lstStyle/>
          <a:p>
            <a:pPr algn="ctr"/>
            <a:r>
              <a:rPr lang="en-US" sz="2800" dirty="0" smtClean="0"/>
              <a:t> What is an IRB?</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18" name="Image.jpg"/>
          <p:cNvPicPr/>
          <p:nvPr/>
        </p:nvPicPr>
        <p:blipFill>
          <a:blip r:embed="rId2" cstate="print"/>
          <a:stretch>
            <a:fillRect/>
          </a:stretch>
        </p:blipFill>
        <p:spPr>
          <a:xfrm>
            <a:off x="-25153" y="1143000"/>
            <a:ext cx="9144000" cy="1049020"/>
          </a:xfrm>
          <a:prstGeom prst="rect">
            <a:avLst/>
          </a:prstGeom>
        </p:spPr>
      </p:pic>
      <p:sp>
        <p:nvSpPr>
          <p:cNvPr id="19" name="Text Placeholder 18"/>
          <p:cNvSpPr>
            <a:spLocks noGrp="1"/>
          </p:cNvSpPr>
          <p:nvPr>
            <p:ph type="body" idx="10"/>
          </p:nvPr>
        </p:nvSpPr>
        <p:spPr>
          <a:xfrm>
            <a:off x="533400" y="2667000"/>
            <a:ext cx="8229600" cy="3581400"/>
          </a:xfrm>
        </p:spPr>
        <p:txBody>
          <a:bodyPr/>
          <a:lstStyle/>
          <a:p>
            <a:r>
              <a:rPr lang="en-US" sz="2000" dirty="0" smtClean="0"/>
              <a:t>The IRB for Human Participants has the authority to review, approve, disapprove or require changes in research or related activities involving human participants. Research reviewed by the IRB may also be subject to other review and approval or disapproval by officials at Morehouse School of Medicine. However, those officials may not approve research that has not been approved by the IRB for Human Participants. The IRB primary role is to ensure the protection of human participants as subjects of research at Morehouse School of Medicine.</a:t>
            </a:r>
            <a:endParaRPr lang="en-US" sz="2000" dirty="0"/>
          </a:p>
          <a:p>
            <a:endParaRPr lang="en-US" sz="2000" dirty="0" smtClean="0"/>
          </a:p>
          <a:p>
            <a:endParaRPr lang="en-US" sz="2000" dirty="0"/>
          </a:p>
          <a:p>
            <a:endParaRPr lang="en-US" dirty="0"/>
          </a:p>
        </p:txBody>
      </p:sp>
      <p:sp>
        <p:nvSpPr>
          <p:cNvPr id="16" name="Text Placeholder 15"/>
          <p:cNvSpPr>
            <a:spLocks noGrp="1"/>
          </p:cNvSpPr>
          <p:nvPr>
            <p:ph type="body" idx="10"/>
          </p:nvPr>
        </p:nvSpPr>
        <p:spPr>
          <a:xfrm>
            <a:off x="0" y="609600"/>
            <a:ext cx="9144000" cy="762000"/>
          </a:xfrm>
        </p:spPr>
        <p:txBody>
          <a:bodyPr/>
          <a:lstStyle/>
          <a:p>
            <a:pPr algn="ctr"/>
            <a:r>
              <a:rPr lang="en-US" sz="2800" dirty="0" smtClean="0"/>
              <a:t> What is an IRB?</a:t>
            </a:r>
            <a:endParaRPr lang="en-US" sz="2800" dirty="0"/>
          </a:p>
        </p:txBody>
      </p:sp>
    </p:spTree>
    <p:extLst>
      <p:ext uri="{BB962C8B-B14F-4D97-AF65-F5344CB8AC3E}">
        <p14:creationId xmlns:p14="http://schemas.microsoft.com/office/powerpoint/2010/main" val="1718841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7" name="Image.jpg"/>
          <p:cNvPicPr/>
          <p:nvPr/>
        </p:nvPicPr>
        <p:blipFill>
          <a:blip r:embed="rId2" cstate="print"/>
          <a:stretch>
            <a:fillRect/>
          </a:stretch>
        </p:blipFill>
        <p:spPr>
          <a:xfrm>
            <a:off x="8890" y="0"/>
            <a:ext cx="1049020" cy="6854825"/>
          </a:xfrm>
          <a:prstGeom prst="rect">
            <a:avLst/>
          </a:prstGeom>
        </p:spPr>
      </p:pic>
      <p:sp>
        <p:nvSpPr>
          <p:cNvPr id="34" name="Text Placeholder 33"/>
          <p:cNvSpPr>
            <a:spLocks noGrp="1"/>
          </p:cNvSpPr>
          <p:nvPr>
            <p:ph type="body" idx="10"/>
          </p:nvPr>
        </p:nvSpPr>
        <p:spPr>
          <a:xfrm>
            <a:off x="1258570" y="0"/>
            <a:ext cx="7288530" cy="1803400"/>
          </a:xfrm>
          <a:prstGeom prst="rect">
            <a:avLst/>
          </a:prstGeom>
          <a:noFill/>
          <a:ln w="0" cmpd="sng">
            <a:noFill/>
            <a:prstDash val="solid"/>
          </a:ln>
        </p:spPr>
        <p:txBody>
          <a:bodyPr vert="horz" lIns="0" tIns="800100" rIns="0" bIns="0" anchor="t"/>
          <a:lstStyle/>
          <a:p>
            <a:pPr marL="0" marR="0" indent="0" algn="ctr">
              <a:lnSpc>
                <a:spcPct val="79679"/>
              </a:lnSpc>
              <a:spcAft>
                <a:spcPts val="3240"/>
              </a:spcAft>
            </a:pPr>
            <a:r>
              <a:rPr lang="en-US" sz="4400" dirty="0" smtClean="0">
                <a:solidFill>
                  <a:srgbClr val="003366"/>
                </a:solidFill>
                <a:latin typeface="Times New Roman" panose="22635452340000000000" pitchFamily="1"/>
              </a:rPr>
              <a:t>Why are IRB’s Important?</a:t>
            </a:r>
            <a:r>
              <a:rPr lang="en-US" sz="4400" spc="0" dirty="0" smtClean="0">
                <a:solidFill>
                  <a:srgbClr val="003366"/>
                </a:solidFill>
                <a:latin typeface="Times New Roman" panose="22635452340000000000" pitchFamily="1"/>
              </a:rPr>
              <a:t> </a:t>
            </a:r>
            <a:endParaRPr lang="en-US" sz="4400" spc="0" dirty="0">
              <a:solidFill>
                <a:srgbClr val="003366"/>
              </a:solidFill>
              <a:latin typeface="Times New Roman" panose="22635452340000000000" pitchFamily="1"/>
            </a:endParaRPr>
          </a:p>
        </p:txBody>
      </p:sp>
      <p:sp>
        <p:nvSpPr>
          <p:cNvPr id="35" name="Text Placeholder 34"/>
          <p:cNvSpPr>
            <a:spLocks noGrp="1"/>
          </p:cNvSpPr>
          <p:nvPr>
            <p:ph type="body" idx="10"/>
          </p:nvPr>
        </p:nvSpPr>
        <p:spPr>
          <a:xfrm>
            <a:off x="1258570" y="1371600"/>
            <a:ext cx="7288530" cy="4876800"/>
          </a:xfrm>
          <a:prstGeom prst="rect">
            <a:avLst/>
          </a:prstGeom>
          <a:noFill/>
          <a:ln w="0" cmpd="sng">
            <a:noFill/>
            <a:prstDash val="solid"/>
          </a:ln>
        </p:spPr>
        <p:txBody>
          <a:bodyPr vert="horz" lIns="0" tIns="0" rIns="0" bIns="0" anchor="t"/>
          <a:lstStyle/>
          <a:p>
            <a:pPr marR="0" algn="l">
              <a:lnSpc>
                <a:spcPct val="95999"/>
              </a:lnSpc>
              <a:spcAft>
                <a:spcPts val="0"/>
              </a:spcAft>
            </a:pPr>
            <a:endParaRPr lang="en-US" spc="0" dirty="0" smtClean="0">
              <a:solidFill>
                <a:srgbClr val="000000"/>
              </a:solidFill>
              <a:latin typeface="Arial" panose="22635452340000000000" pitchFamily="2"/>
            </a:endParaRPr>
          </a:p>
          <a:p>
            <a:pPr marR="0" algn="l">
              <a:lnSpc>
                <a:spcPct val="95999"/>
              </a:lnSpc>
              <a:spcAft>
                <a:spcPts val="0"/>
              </a:spcAft>
            </a:pPr>
            <a:r>
              <a:rPr lang="en-US" spc="0" dirty="0" smtClean="0">
                <a:solidFill>
                  <a:srgbClr val="000000"/>
                </a:solidFill>
                <a:latin typeface="Arial" panose="22635452340000000000" pitchFamily="2"/>
              </a:rPr>
              <a:t>The MSM IRB operates under the principles of The Belmont Report. The Belmont Report exists because of the unfortunate history of unethical research conducted on human subjects. It clearly explains the three principals that are the main tools that all IRB members should use to evaluate the ethics of specific research proposals. Respect for Persons is the first principle which mandates that subjects voluntarily consent to participate in research, that they are adequately and thoroughly informed about the research and what is required, and that their privacy and confidentiality are protected. Beneficence is the second principle which mandates the risks of research are justified by potential benefits to the individual or society and that those risks are minimized. Justice is the third and final principle which mandates the equitable distribution of risks and benefits among those who may benefit from the research, meaning that one subset of a population should not take on all the burden of risk and reap all of the rewards; risks and rewards should be applicable and available to all subsets of a community.</a:t>
            </a:r>
          </a:p>
          <a:p>
            <a:pPr marR="0" algn="l">
              <a:lnSpc>
                <a:spcPct val="95999"/>
              </a:lnSpc>
              <a:spcAft>
                <a:spcPts val="0"/>
              </a:spcAft>
            </a:pPr>
            <a:endParaRPr lang="en-US" spc="0" dirty="0">
              <a:solidFill>
                <a:srgbClr val="000000"/>
              </a:solidFill>
              <a:latin typeface="Arial" panose="22635452340000000000" pitchFamily="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1" name="Image.jpg"/>
          <p:cNvPicPr/>
          <p:nvPr/>
        </p:nvPicPr>
        <p:blipFill>
          <a:blip r:embed="rId2" cstate="print"/>
          <a:stretch>
            <a:fillRect/>
          </a:stretch>
        </p:blipFill>
        <p:spPr>
          <a:xfrm>
            <a:off x="8890" y="0"/>
            <a:ext cx="1049020" cy="6854825"/>
          </a:xfrm>
          <a:prstGeom prst="rect">
            <a:avLst/>
          </a:prstGeom>
        </p:spPr>
      </p:pic>
      <p:sp>
        <p:nvSpPr>
          <p:cNvPr id="42" name="Text Placeholder 41"/>
          <p:cNvSpPr>
            <a:spLocks noGrp="1"/>
          </p:cNvSpPr>
          <p:nvPr>
            <p:ph type="body" idx="10"/>
          </p:nvPr>
        </p:nvSpPr>
        <p:spPr>
          <a:xfrm>
            <a:off x="1057910" y="152400"/>
            <a:ext cx="7628890" cy="5791200"/>
          </a:xfrm>
          <a:prstGeom prst="rect">
            <a:avLst/>
          </a:prstGeom>
          <a:noFill/>
          <a:ln w="0" cmpd="sng">
            <a:noFill/>
            <a:prstDash val="solid"/>
          </a:ln>
        </p:spPr>
        <p:txBody>
          <a:bodyPr vert="horz" lIns="0" tIns="800100" rIns="0" bIns="0" anchor="t"/>
          <a:lstStyle/>
          <a:p>
            <a:pPr marL="0" marR="0" indent="0" algn="ctr">
              <a:lnSpc>
                <a:spcPct val="80639"/>
              </a:lnSpc>
              <a:spcAft>
                <a:spcPts val="0"/>
              </a:spcAft>
            </a:pPr>
            <a:r>
              <a:rPr lang="en-US" sz="4400" spc="0" dirty="0" smtClean="0">
                <a:solidFill>
                  <a:srgbClr val="003366"/>
                </a:solidFill>
                <a:latin typeface="Times New Roman" panose="22635452340000000000" pitchFamily="1"/>
              </a:rPr>
              <a:t>      </a:t>
            </a:r>
            <a:r>
              <a:rPr lang="en-US" sz="3200" spc="0" dirty="0" smtClean="0">
                <a:solidFill>
                  <a:srgbClr val="003366"/>
                </a:solidFill>
                <a:latin typeface="Times New Roman" panose="22635452340000000000" pitchFamily="1"/>
              </a:rPr>
              <a:t>What does the IRB look for its review of a study application? </a:t>
            </a:r>
          </a:p>
          <a:p>
            <a:pPr marL="0" marR="0" indent="0" algn="ctr">
              <a:lnSpc>
                <a:spcPct val="80639"/>
              </a:lnSpc>
              <a:spcAft>
                <a:spcPts val="0"/>
              </a:spcAft>
            </a:pPr>
            <a:r>
              <a:rPr lang="en-US" spc="0" dirty="0" smtClean="0">
                <a:solidFill>
                  <a:srgbClr val="003366"/>
                </a:solidFill>
                <a:latin typeface="Times New Roman" panose="22635452340000000000" pitchFamily="1"/>
              </a:rPr>
              <a:t>	</a:t>
            </a:r>
            <a:endParaRPr lang="en-US" sz="2400" spc="0" dirty="0" smtClean="0">
              <a:solidFill>
                <a:srgbClr val="003366"/>
              </a:solidFill>
              <a:latin typeface="Times New Roman" panose="22635452340000000000" pitchFamily="1"/>
            </a:endParaRPr>
          </a:p>
          <a:p>
            <a:pPr marL="0" marR="0" indent="0" algn="l">
              <a:lnSpc>
                <a:spcPct val="80639"/>
              </a:lnSpc>
              <a:spcAft>
                <a:spcPts val="0"/>
              </a:spcAft>
            </a:pPr>
            <a:r>
              <a:rPr lang="en-US" sz="2800" spc="0" dirty="0" smtClean="0">
                <a:solidFill>
                  <a:srgbClr val="003366"/>
                </a:solidFill>
                <a:latin typeface="Times New Roman" panose="22635452340000000000" pitchFamily="1"/>
              </a:rPr>
              <a:t>The IRB evaluates every research protocol according to the ethical principles described in the Belmont Report (</a:t>
            </a:r>
            <a:r>
              <a:rPr lang="en-US" sz="2800" spc="0" dirty="0" smtClean="0">
                <a:solidFill>
                  <a:srgbClr val="003366"/>
                </a:solidFill>
                <a:latin typeface="Times New Roman" panose="22635452340000000000" pitchFamily="1"/>
                <a:hlinkClick r:id="rId3"/>
              </a:rPr>
              <a:t>http://www.hhs.gov/ohrp/humansubjects/guidance/belmont.html</a:t>
            </a:r>
            <a:r>
              <a:rPr lang="en-US" sz="2800" spc="0" dirty="0" smtClean="0">
                <a:solidFill>
                  <a:srgbClr val="003366"/>
                </a:solidFill>
                <a:latin typeface="Times New Roman" panose="22635452340000000000" pitchFamily="1"/>
              </a:rPr>
              <a:t>). Basically, this means the IRB considers whether the risks and benefits of a study are acceptable and managed appropriately, and whether individuals being asked to participate are adequately informed about the research and its possible risks.</a:t>
            </a:r>
            <a:r>
              <a:rPr lang="en-US" sz="4800" spc="0" dirty="0" smtClean="0">
                <a:solidFill>
                  <a:srgbClr val="003366"/>
                </a:solidFill>
                <a:latin typeface="Times New Roman" panose="22635452340000000000" pitchFamily="1"/>
              </a:rPr>
              <a:t>	</a:t>
            </a:r>
            <a:endParaRPr lang="en-US" sz="4800" spc="0" dirty="0">
              <a:solidFill>
                <a:srgbClr val="003366"/>
              </a:solidFill>
              <a:latin typeface="Times New Roman" panose="22635452340000000000" pitchFamily="1"/>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1" name="Image.jpg"/>
          <p:cNvPicPr/>
          <p:nvPr/>
        </p:nvPicPr>
        <p:blipFill>
          <a:blip r:embed="rId2" cstate="print"/>
          <a:stretch>
            <a:fillRect/>
          </a:stretch>
        </p:blipFill>
        <p:spPr>
          <a:xfrm>
            <a:off x="8890" y="0"/>
            <a:ext cx="1049020" cy="6854825"/>
          </a:xfrm>
          <a:prstGeom prst="rect">
            <a:avLst/>
          </a:prstGeom>
        </p:spPr>
      </p:pic>
      <p:sp>
        <p:nvSpPr>
          <p:cNvPr id="42" name="Text Placeholder 41"/>
          <p:cNvSpPr>
            <a:spLocks noGrp="1"/>
          </p:cNvSpPr>
          <p:nvPr>
            <p:ph type="body" idx="10"/>
          </p:nvPr>
        </p:nvSpPr>
        <p:spPr>
          <a:xfrm>
            <a:off x="1447800" y="152400"/>
            <a:ext cx="7086600" cy="6781800"/>
          </a:xfrm>
          <a:prstGeom prst="rect">
            <a:avLst/>
          </a:prstGeom>
          <a:noFill/>
          <a:ln w="0" cmpd="sng">
            <a:noFill/>
            <a:prstDash val="solid"/>
          </a:ln>
        </p:spPr>
        <p:txBody>
          <a:bodyPr vert="horz" lIns="0" tIns="800100" rIns="0" bIns="0" anchor="t"/>
          <a:lstStyle/>
          <a:p>
            <a:pPr marL="0" marR="0" indent="0" algn="ctr">
              <a:lnSpc>
                <a:spcPct val="80639"/>
              </a:lnSpc>
              <a:spcAft>
                <a:spcPts val="0"/>
              </a:spcAft>
            </a:pPr>
            <a:r>
              <a:rPr lang="en-US" sz="4400" spc="0" dirty="0" smtClean="0">
                <a:solidFill>
                  <a:srgbClr val="003366"/>
                </a:solidFill>
                <a:latin typeface="Times New Roman" panose="22635452340000000000" pitchFamily="1"/>
              </a:rPr>
              <a:t>What does the IRB look for its review of a study application?       </a:t>
            </a:r>
            <a:endParaRPr lang="en-US" sz="3200" spc="0" dirty="0" smtClean="0">
              <a:solidFill>
                <a:srgbClr val="003366"/>
              </a:solidFill>
              <a:latin typeface="Times New Roman" panose="22635452340000000000" pitchFamily="1"/>
            </a:endParaRPr>
          </a:p>
          <a:p>
            <a:pPr marL="0" marR="0" indent="0" algn="ctr">
              <a:lnSpc>
                <a:spcPct val="80639"/>
              </a:lnSpc>
              <a:spcAft>
                <a:spcPts val="0"/>
              </a:spcAft>
            </a:pPr>
            <a:r>
              <a:rPr lang="en-US" spc="0" dirty="0" smtClean="0">
                <a:solidFill>
                  <a:srgbClr val="003366"/>
                </a:solidFill>
                <a:latin typeface="Times New Roman" panose="22635452340000000000" pitchFamily="1"/>
              </a:rPr>
              <a:t>	</a:t>
            </a:r>
          </a:p>
          <a:p>
            <a:pPr marL="0" marR="0" indent="0" algn="l">
              <a:lnSpc>
                <a:spcPct val="80639"/>
              </a:lnSpc>
              <a:spcAft>
                <a:spcPts val="0"/>
              </a:spcAft>
            </a:pPr>
            <a:r>
              <a:rPr lang="en-US" sz="2400" spc="0" dirty="0" smtClean="0">
                <a:solidFill>
                  <a:srgbClr val="003366"/>
                </a:solidFill>
                <a:latin typeface="Times New Roman" panose="22635452340000000000" pitchFamily="1"/>
              </a:rPr>
              <a:t>Considered another way, investigators are asked to look at their plans from the point of view of a research participant, or an observer concerned about responsible research. Who are the participants and how are they recruited? Could they be lured or coerced to participate? Is it through an institution that may have responsibilities toward them (e.g., a school or hospital) and should be consulted? Do they understand, in advance, what they are agreeing to participate in and give their consent willingly? What will they actually do, and what is done to them, during the study?</a:t>
            </a:r>
          </a:p>
          <a:p>
            <a:pPr marL="0" marR="0" indent="0" algn="ctr">
              <a:lnSpc>
                <a:spcPct val="80639"/>
              </a:lnSpc>
              <a:spcAft>
                <a:spcPts val="0"/>
              </a:spcAft>
            </a:pPr>
            <a:r>
              <a:rPr lang="en-US" sz="4800" spc="0" dirty="0" smtClean="0">
                <a:solidFill>
                  <a:srgbClr val="003366"/>
                </a:solidFill>
                <a:latin typeface="Times New Roman" panose="22635452340000000000" pitchFamily="1"/>
              </a:rPr>
              <a:t>	</a:t>
            </a:r>
            <a:endParaRPr lang="en-US" sz="4800" spc="0" dirty="0">
              <a:solidFill>
                <a:srgbClr val="003366"/>
              </a:solidFill>
              <a:latin typeface="Times New Roman" panose="22635452340000000000" pitchFamily="1"/>
            </a:endParaRPr>
          </a:p>
        </p:txBody>
      </p:sp>
    </p:spTree>
    <p:extLst>
      <p:ext uri="{BB962C8B-B14F-4D97-AF65-F5344CB8AC3E}">
        <p14:creationId xmlns:p14="http://schemas.microsoft.com/office/powerpoint/2010/main" val="2852128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1" name="Image.jpg"/>
          <p:cNvPicPr/>
          <p:nvPr/>
        </p:nvPicPr>
        <p:blipFill>
          <a:blip r:embed="rId2" cstate="print"/>
          <a:stretch>
            <a:fillRect/>
          </a:stretch>
        </p:blipFill>
        <p:spPr>
          <a:xfrm>
            <a:off x="8890" y="0"/>
            <a:ext cx="1049020" cy="6854825"/>
          </a:xfrm>
          <a:prstGeom prst="rect">
            <a:avLst/>
          </a:prstGeom>
        </p:spPr>
      </p:pic>
      <p:sp>
        <p:nvSpPr>
          <p:cNvPr id="42" name="Text Placeholder 41"/>
          <p:cNvSpPr>
            <a:spLocks noGrp="1"/>
          </p:cNvSpPr>
          <p:nvPr>
            <p:ph type="body" idx="10"/>
          </p:nvPr>
        </p:nvSpPr>
        <p:spPr>
          <a:xfrm>
            <a:off x="1447800" y="152400"/>
            <a:ext cx="7086600" cy="6477000"/>
          </a:xfrm>
          <a:prstGeom prst="rect">
            <a:avLst/>
          </a:prstGeom>
          <a:noFill/>
          <a:ln w="0" cmpd="sng">
            <a:noFill/>
            <a:prstDash val="solid"/>
          </a:ln>
        </p:spPr>
        <p:txBody>
          <a:bodyPr vert="horz" lIns="0" tIns="800100" rIns="0" bIns="0" anchor="t"/>
          <a:lstStyle/>
          <a:p>
            <a:pPr marL="0" marR="0" indent="0" algn="ctr">
              <a:lnSpc>
                <a:spcPct val="80639"/>
              </a:lnSpc>
              <a:spcAft>
                <a:spcPts val="0"/>
              </a:spcAft>
            </a:pPr>
            <a:r>
              <a:rPr lang="en-US" sz="3200" spc="0" dirty="0" smtClean="0">
                <a:solidFill>
                  <a:srgbClr val="003366"/>
                </a:solidFill>
                <a:latin typeface="Times New Roman" panose="22635452340000000000" pitchFamily="1"/>
              </a:rPr>
              <a:t>What does the IRB look for its review of a study application?       </a:t>
            </a:r>
          </a:p>
          <a:p>
            <a:pPr marL="0" marR="0" indent="0" algn="ctr">
              <a:lnSpc>
                <a:spcPct val="80639"/>
              </a:lnSpc>
              <a:spcAft>
                <a:spcPts val="0"/>
              </a:spcAft>
            </a:pPr>
            <a:endParaRPr lang="en-US" spc="0" dirty="0" smtClean="0">
              <a:solidFill>
                <a:srgbClr val="003366"/>
              </a:solidFill>
              <a:latin typeface="Times New Roman" panose="22635452340000000000" pitchFamily="1"/>
            </a:endParaRPr>
          </a:p>
          <a:p>
            <a:pPr marL="0" marR="0" indent="0" algn="ctr">
              <a:lnSpc>
                <a:spcPct val="80639"/>
              </a:lnSpc>
              <a:spcAft>
                <a:spcPts val="0"/>
              </a:spcAft>
            </a:pPr>
            <a:r>
              <a:rPr lang="en-US" spc="0" dirty="0" smtClean="0">
                <a:solidFill>
                  <a:srgbClr val="003366"/>
                </a:solidFill>
                <a:latin typeface="Times New Roman" panose="22635452340000000000" pitchFamily="1"/>
              </a:rPr>
              <a:t>	</a:t>
            </a:r>
          </a:p>
          <a:p>
            <a:pPr marL="0" marR="0" indent="0" algn="l">
              <a:lnSpc>
                <a:spcPct val="80639"/>
              </a:lnSpc>
              <a:spcAft>
                <a:spcPts val="0"/>
              </a:spcAft>
            </a:pPr>
            <a:r>
              <a:rPr lang="en-US" sz="2400" spc="0" dirty="0" smtClean="0">
                <a:solidFill>
                  <a:srgbClr val="003366"/>
                </a:solidFill>
                <a:latin typeface="Times New Roman" panose="22635452340000000000" pitchFamily="1"/>
              </a:rPr>
              <a:t>Is it possible that the experience might be injurious, painful, uncomfortable, needlessly boring, embarrassing, offensive, or otherwise stressful? Might there be long-term consequences? Could the participant be endangered, compromised or embarrassed if information collected leaked out? There are many possible considerations, but they should not be difficult to understand if one assumes the participant's perspective. The IRB’s role is to look at the study from this perspective and to ensure that proper precautions are taken to protect individuals when they agree to participate in research.	</a:t>
            </a:r>
            <a:endParaRPr lang="en-US" sz="2400" spc="0" dirty="0">
              <a:solidFill>
                <a:srgbClr val="003366"/>
              </a:solidFill>
              <a:latin typeface="Times New Roman" panose="22635452340000000000" pitchFamily="1"/>
            </a:endParaRPr>
          </a:p>
        </p:txBody>
      </p:sp>
    </p:spTree>
    <p:extLst>
      <p:ext uri="{BB962C8B-B14F-4D97-AF65-F5344CB8AC3E}">
        <p14:creationId xmlns:p14="http://schemas.microsoft.com/office/powerpoint/2010/main" val="4235352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1" name="Image.jpg"/>
          <p:cNvPicPr/>
          <p:nvPr/>
        </p:nvPicPr>
        <p:blipFill>
          <a:blip r:embed="rId2" cstate="print"/>
          <a:stretch>
            <a:fillRect/>
          </a:stretch>
        </p:blipFill>
        <p:spPr>
          <a:xfrm>
            <a:off x="8890" y="0"/>
            <a:ext cx="1049020" cy="6854825"/>
          </a:xfrm>
          <a:prstGeom prst="rect">
            <a:avLst/>
          </a:prstGeom>
        </p:spPr>
      </p:pic>
      <p:sp>
        <p:nvSpPr>
          <p:cNvPr id="42" name="Text Placeholder 41"/>
          <p:cNvSpPr>
            <a:spLocks noGrp="1"/>
          </p:cNvSpPr>
          <p:nvPr>
            <p:ph type="body" idx="10"/>
          </p:nvPr>
        </p:nvSpPr>
        <p:spPr>
          <a:xfrm>
            <a:off x="1447800" y="152400"/>
            <a:ext cx="7086600" cy="6477000"/>
          </a:xfrm>
          <a:prstGeom prst="rect">
            <a:avLst/>
          </a:prstGeom>
          <a:noFill/>
          <a:ln w="0" cmpd="sng">
            <a:noFill/>
            <a:prstDash val="solid"/>
          </a:ln>
        </p:spPr>
        <p:txBody>
          <a:bodyPr vert="horz" lIns="0" tIns="800100" rIns="0" bIns="0" anchor="t"/>
          <a:lstStyle/>
          <a:p>
            <a:pPr marL="0" marR="0" indent="0" algn="ctr">
              <a:lnSpc>
                <a:spcPct val="80639"/>
              </a:lnSpc>
              <a:spcAft>
                <a:spcPts val="0"/>
              </a:spcAft>
            </a:pPr>
            <a:r>
              <a:rPr lang="en-US" sz="3200" spc="0" dirty="0" smtClean="0">
                <a:solidFill>
                  <a:srgbClr val="003366"/>
                </a:solidFill>
                <a:latin typeface="Times New Roman" panose="22635452340000000000" pitchFamily="1"/>
              </a:rPr>
              <a:t>What are the IRB requirements for training?</a:t>
            </a:r>
          </a:p>
          <a:p>
            <a:pPr marL="0" marR="0" indent="0" algn="ctr">
              <a:lnSpc>
                <a:spcPct val="80639"/>
              </a:lnSpc>
              <a:spcAft>
                <a:spcPts val="0"/>
              </a:spcAft>
            </a:pPr>
            <a:endParaRPr lang="en-US" sz="2400" spc="0" dirty="0" smtClean="0">
              <a:solidFill>
                <a:srgbClr val="003366"/>
              </a:solidFill>
              <a:latin typeface="Times New Roman" panose="22635452340000000000" pitchFamily="1"/>
            </a:endParaRPr>
          </a:p>
          <a:p>
            <a:pPr marL="0" marR="0" indent="0" algn="l">
              <a:lnSpc>
                <a:spcPct val="80639"/>
              </a:lnSpc>
              <a:spcAft>
                <a:spcPts val="0"/>
              </a:spcAft>
            </a:pPr>
            <a:r>
              <a:rPr lang="en-US" sz="2400" spc="0" dirty="0" smtClean="0">
                <a:solidFill>
                  <a:srgbClr val="003366"/>
                </a:solidFill>
                <a:latin typeface="Times New Roman" panose="22635452340000000000" pitchFamily="1"/>
              </a:rPr>
              <a:t>At Morehouse School of Medicine, all investigators and research staff must successfully complete the CITI Program for training in the ethical conduct of research with human participants and update it at least once every three years.</a:t>
            </a:r>
          </a:p>
          <a:p>
            <a:pPr marL="0" marR="0" indent="0" algn="l">
              <a:lnSpc>
                <a:spcPct val="80639"/>
              </a:lnSpc>
              <a:spcAft>
                <a:spcPts val="0"/>
              </a:spcAft>
            </a:pPr>
            <a:endParaRPr lang="en-US" sz="2400" dirty="0">
              <a:solidFill>
                <a:srgbClr val="003366"/>
              </a:solidFill>
              <a:latin typeface="Times New Roman" panose="22635452340000000000" pitchFamily="1"/>
            </a:endParaRPr>
          </a:p>
          <a:p>
            <a:pPr marL="0" marR="0" indent="0" algn="l">
              <a:lnSpc>
                <a:spcPct val="80639"/>
              </a:lnSpc>
              <a:spcAft>
                <a:spcPts val="0"/>
              </a:spcAft>
            </a:pPr>
            <a:r>
              <a:rPr lang="en-US" sz="2400" spc="0" dirty="0" smtClean="0">
                <a:solidFill>
                  <a:srgbClr val="003366"/>
                </a:solidFill>
                <a:latin typeface="Times New Roman" panose="22635452340000000000" pitchFamily="1"/>
              </a:rPr>
              <a:t>Additionally, investigators and research staff must be qualified by training and experience for the research they will be conducting. It is important to understand that the responsibility for the welfare of participants lies with the principal investigator, even when participants have given consent.</a:t>
            </a:r>
          </a:p>
          <a:p>
            <a:pPr marL="0" marR="0" indent="0" algn="l">
              <a:lnSpc>
                <a:spcPct val="80639"/>
              </a:lnSpc>
              <a:spcAft>
                <a:spcPts val="0"/>
              </a:spcAft>
            </a:pPr>
            <a:endParaRPr lang="en-US" sz="2400" spc="0" dirty="0">
              <a:solidFill>
                <a:srgbClr val="003366"/>
              </a:solidFill>
              <a:latin typeface="Times New Roman" panose="22635452340000000000" pitchFamily="1"/>
            </a:endParaRPr>
          </a:p>
        </p:txBody>
      </p:sp>
    </p:spTree>
    <p:extLst>
      <p:ext uri="{BB962C8B-B14F-4D97-AF65-F5344CB8AC3E}">
        <p14:creationId xmlns:p14="http://schemas.microsoft.com/office/powerpoint/2010/main" val="3888492880"/>
      </p:ext>
    </p:extLst>
  </p:cSld>
  <p:clrMapOvr>
    <a:masterClrMapping/>
  </p:clrMapOvr>
</p:sld>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1431</TotalTime>
  <Words>2106</Words>
  <Application>Microsoft Office PowerPoint</Application>
  <PresentationFormat>On-screen Show (4:3)</PresentationFormat>
  <Paragraphs>167</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Winfield, Patricia</dc:creator>
  <cp:lastModifiedBy>Erwin, Katherine</cp:lastModifiedBy>
  <cp:revision>36</cp:revision>
  <dcterms:modified xsi:type="dcterms:W3CDTF">2015-07-20T15:55:57Z</dcterms:modified>
</cp:coreProperties>
</file>